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788150" cy="992346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002" autoAdjust="0"/>
    <p:restoredTop sz="94660"/>
  </p:normalViewPr>
  <p:slideViewPr>
    <p:cSldViewPr snapToGrid="0" showGuides="1">
      <p:cViewPr>
        <p:scale>
          <a:sx n="125" d="100"/>
          <a:sy n="125" d="100"/>
        </p:scale>
        <p:origin x="-1548" y="132"/>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8F7C37D-9AFE-48FE-96B2-363C997D0A56}"/>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76E302F5-427E-4834-8A8B-F045DB4E624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02AF5CAD-C048-4179-9AB8-D218D4532075}"/>
              </a:ext>
            </a:extLst>
          </p:cNvPr>
          <p:cNvSpPr>
            <a:spLocks noGrp="1"/>
          </p:cNvSpPr>
          <p:nvPr>
            <p:ph type="dt" sz="half" idx="10"/>
          </p:nvPr>
        </p:nvSpPr>
        <p:spPr/>
        <p:txBody>
          <a:bodyPr/>
          <a:lstStyle/>
          <a:p>
            <a:fld id="{1FDFF5AB-B037-4039-8161-40841327E260}" type="datetimeFigureOut">
              <a:rPr lang="fr-FR" smtClean="0"/>
              <a:t>23/11/2020</a:t>
            </a:fld>
            <a:endParaRPr lang="fr-FR"/>
          </a:p>
        </p:txBody>
      </p:sp>
      <p:sp>
        <p:nvSpPr>
          <p:cNvPr id="5" name="Espace réservé du pied de page 4">
            <a:extLst>
              <a:ext uri="{FF2B5EF4-FFF2-40B4-BE49-F238E27FC236}">
                <a16:creationId xmlns:a16="http://schemas.microsoft.com/office/drawing/2014/main" id="{FF4BFC8B-B4A3-41D2-A7E8-07E11A0255F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EF22B2F-4367-430A-B856-4E9A20504449}"/>
              </a:ext>
            </a:extLst>
          </p:cNvPr>
          <p:cNvSpPr>
            <a:spLocks noGrp="1"/>
          </p:cNvSpPr>
          <p:nvPr>
            <p:ph type="sldNum" sz="quarter" idx="12"/>
          </p:nvPr>
        </p:nvSpPr>
        <p:spPr/>
        <p:txBody>
          <a:bodyPr/>
          <a:lstStyle/>
          <a:p>
            <a:fld id="{53D9AA01-F9D4-4054-ADC0-11B19850C6FA}" type="slidenum">
              <a:rPr lang="fr-FR" smtClean="0"/>
              <a:t>‹N°›</a:t>
            </a:fld>
            <a:endParaRPr lang="fr-FR"/>
          </a:p>
        </p:txBody>
      </p:sp>
    </p:spTree>
    <p:extLst>
      <p:ext uri="{BB962C8B-B14F-4D97-AF65-F5344CB8AC3E}">
        <p14:creationId xmlns:p14="http://schemas.microsoft.com/office/powerpoint/2010/main" val="33083529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4526707-DB12-4094-B70E-92574624DEF3}"/>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F8BEC994-21AF-4878-8130-4FB630B599FC}"/>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F6DEBB6-8B82-4F43-80FE-E5A58E523510}"/>
              </a:ext>
            </a:extLst>
          </p:cNvPr>
          <p:cNvSpPr>
            <a:spLocks noGrp="1"/>
          </p:cNvSpPr>
          <p:nvPr>
            <p:ph type="dt" sz="half" idx="10"/>
          </p:nvPr>
        </p:nvSpPr>
        <p:spPr/>
        <p:txBody>
          <a:bodyPr/>
          <a:lstStyle/>
          <a:p>
            <a:fld id="{1FDFF5AB-B037-4039-8161-40841327E260}" type="datetimeFigureOut">
              <a:rPr lang="fr-FR" smtClean="0"/>
              <a:t>23/11/2020</a:t>
            </a:fld>
            <a:endParaRPr lang="fr-FR"/>
          </a:p>
        </p:txBody>
      </p:sp>
      <p:sp>
        <p:nvSpPr>
          <p:cNvPr id="5" name="Espace réservé du pied de page 4">
            <a:extLst>
              <a:ext uri="{FF2B5EF4-FFF2-40B4-BE49-F238E27FC236}">
                <a16:creationId xmlns:a16="http://schemas.microsoft.com/office/drawing/2014/main" id="{08E18258-D7FB-4359-9E84-EB039CF3A749}"/>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AD71ECF9-0794-4DA6-A75C-C6CF1F21FF44}"/>
              </a:ext>
            </a:extLst>
          </p:cNvPr>
          <p:cNvSpPr>
            <a:spLocks noGrp="1"/>
          </p:cNvSpPr>
          <p:nvPr>
            <p:ph type="sldNum" sz="quarter" idx="12"/>
          </p:nvPr>
        </p:nvSpPr>
        <p:spPr/>
        <p:txBody>
          <a:bodyPr/>
          <a:lstStyle/>
          <a:p>
            <a:fld id="{53D9AA01-F9D4-4054-ADC0-11B19850C6FA}" type="slidenum">
              <a:rPr lang="fr-FR" smtClean="0"/>
              <a:t>‹N°›</a:t>
            </a:fld>
            <a:endParaRPr lang="fr-FR"/>
          </a:p>
        </p:txBody>
      </p:sp>
    </p:spTree>
    <p:extLst>
      <p:ext uri="{BB962C8B-B14F-4D97-AF65-F5344CB8AC3E}">
        <p14:creationId xmlns:p14="http://schemas.microsoft.com/office/powerpoint/2010/main" val="3283172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51C2C26A-DC23-4BCD-B10E-2121B6AA5DBA}"/>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D15D6382-2992-498C-84F8-C8EF4C11B313}"/>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C49518ED-66E9-4F32-83A9-03529A663A28}"/>
              </a:ext>
            </a:extLst>
          </p:cNvPr>
          <p:cNvSpPr>
            <a:spLocks noGrp="1"/>
          </p:cNvSpPr>
          <p:nvPr>
            <p:ph type="dt" sz="half" idx="10"/>
          </p:nvPr>
        </p:nvSpPr>
        <p:spPr/>
        <p:txBody>
          <a:bodyPr/>
          <a:lstStyle/>
          <a:p>
            <a:fld id="{1FDFF5AB-B037-4039-8161-40841327E260}" type="datetimeFigureOut">
              <a:rPr lang="fr-FR" smtClean="0"/>
              <a:t>23/11/2020</a:t>
            </a:fld>
            <a:endParaRPr lang="fr-FR"/>
          </a:p>
        </p:txBody>
      </p:sp>
      <p:sp>
        <p:nvSpPr>
          <p:cNvPr id="5" name="Espace réservé du pied de page 4">
            <a:extLst>
              <a:ext uri="{FF2B5EF4-FFF2-40B4-BE49-F238E27FC236}">
                <a16:creationId xmlns:a16="http://schemas.microsoft.com/office/drawing/2014/main" id="{32FD46B0-300B-4B3E-B6EE-AAEE6788E8D9}"/>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F5390DA3-E261-4991-98E0-6B83D5E5F8DE}"/>
              </a:ext>
            </a:extLst>
          </p:cNvPr>
          <p:cNvSpPr>
            <a:spLocks noGrp="1"/>
          </p:cNvSpPr>
          <p:nvPr>
            <p:ph type="sldNum" sz="quarter" idx="12"/>
          </p:nvPr>
        </p:nvSpPr>
        <p:spPr/>
        <p:txBody>
          <a:bodyPr/>
          <a:lstStyle/>
          <a:p>
            <a:fld id="{53D9AA01-F9D4-4054-ADC0-11B19850C6FA}" type="slidenum">
              <a:rPr lang="fr-FR" smtClean="0"/>
              <a:t>‹N°›</a:t>
            </a:fld>
            <a:endParaRPr lang="fr-FR"/>
          </a:p>
        </p:txBody>
      </p:sp>
    </p:spTree>
    <p:extLst>
      <p:ext uri="{BB962C8B-B14F-4D97-AF65-F5344CB8AC3E}">
        <p14:creationId xmlns:p14="http://schemas.microsoft.com/office/powerpoint/2010/main" val="15721653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ED57D8E-3143-4E42-BAC1-3F666AE3F57E}"/>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30C1AABA-A23A-438D-B768-1B5DC1D1DFDB}"/>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A1A876F5-1007-4D13-BE63-3636DD88CF19}"/>
              </a:ext>
            </a:extLst>
          </p:cNvPr>
          <p:cNvSpPr>
            <a:spLocks noGrp="1"/>
          </p:cNvSpPr>
          <p:nvPr>
            <p:ph type="dt" sz="half" idx="10"/>
          </p:nvPr>
        </p:nvSpPr>
        <p:spPr/>
        <p:txBody>
          <a:bodyPr/>
          <a:lstStyle/>
          <a:p>
            <a:fld id="{1FDFF5AB-B037-4039-8161-40841327E260}" type="datetimeFigureOut">
              <a:rPr lang="fr-FR" smtClean="0"/>
              <a:t>23/11/2020</a:t>
            </a:fld>
            <a:endParaRPr lang="fr-FR"/>
          </a:p>
        </p:txBody>
      </p:sp>
      <p:sp>
        <p:nvSpPr>
          <p:cNvPr id="5" name="Espace réservé du pied de page 4">
            <a:extLst>
              <a:ext uri="{FF2B5EF4-FFF2-40B4-BE49-F238E27FC236}">
                <a16:creationId xmlns:a16="http://schemas.microsoft.com/office/drawing/2014/main" id="{C610AB70-D677-4849-B493-C0B3028D020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FEFB616-BFD8-4ED0-B148-B018B9F2D662}"/>
              </a:ext>
            </a:extLst>
          </p:cNvPr>
          <p:cNvSpPr>
            <a:spLocks noGrp="1"/>
          </p:cNvSpPr>
          <p:nvPr>
            <p:ph type="sldNum" sz="quarter" idx="12"/>
          </p:nvPr>
        </p:nvSpPr>
        <p:spPr/>
        <p:txBody>
          <a:bodyPr/>
          <a:lstStyle/>
          <a:p>
            <a:fld id="{53D9AA01-F9D4-4054-ADC0-11B19850C6FA}" type="slidenum">
              <a:rPr lang="fr-FR" smtClean="0"/>
              <a:t>‹N°›</a:t>
            </a:fld>
            <a:endParaRPr lang="fr-FR"/>
          </a:p>
        </p:txBody>
      </p:sp>
    </p:spTree>
    <p:extLst>
      <p:ext uri="{BB962C8B-B14F-4D97-AF65-F5344CB8AC3E}">
        <p14:creationId xmlns:p14="http://schemas.microsoft.com/office/powerpoint/2010/main" val="27681286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F46425F-1574-43BF-9D97-F481B430E695}"/>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FDA22AF7-4025-4815-A672-36B3B597118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41DF09C9-645E-4427-8A80-3F9C9FCFCB99}"/>
              </a:ext>
            </a:extLst>
          </p:cNvPr>
          <p:cNvSpPr>
            <a:spLocks noGrp="1"/>
          </p:cNvSpPr>
          <p:nvPr>
            <p:ph type="dt" sz="half" idx="10"/>
          </p:nvPr>
        </p:nvSpPr>
        <p:spPr/>
        <p:txBody>
          <a:bodyPr/>
          <a:lstStyle/>
          <a:p>
            <a:fld id="{1FDFF5AB-B037-4039-8161-40841327E260}" type="datetimeFigureOut">
              <a:rPr lang="fr-FR" smtClean="0"/>
              <a:t>23/11/2020</a:t>
            </a:fld>
            <a:endParaRPr lang="fr-FR"/>
          </a:p>
        </p:txBody>
      </p:sp>
      <p:sp>
        <p:nvSpPr>
          <p:cNvPr id="5" name="Espace réservé du pied de page 4">
            <a:extLst>
              <a:ext uri="{FF2B5EF4-FFF2-40B4-BE49-F238E27FC236}">
                <a16:creationId xmlns:a16="http://schemas.microsoft.com/office/drawing/2014/main" id="{4F02F227-51A1-4203-8A2D-692345C2E7D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ADE3BFD0-450E-403D-9CF6-73F1A1885215}"/>
              </a:ext>
            </a:extLst>
          </p:cNvPr>
          <p:cNvSpPr>
            <a:spLocks noGrp="1"/>
          </p:cNvSpPr>
          <p:nvPr>
            <p:ph type="sldNum" sz="quarter" idx="12"/>
          </p:nvPr>
        </p:nvSpPr>
        <p:spPr/>
        <p:txBody>
          <a:bodyPr/>
          <a:lstStyle/>
          <a:p>
            <a:fld id="{53D9AA01-F9D4-4054-ADC0-11B19850C6FA}" type="slidenum">
              <a:rPr lang="fr-FR" smtClean="0"/>
              <a:t>‹N°›</a:t>
            </a:fld>
            <a:endParaRPr lang="fr-FR"/>
          </a:p>
        </p:txBody>
      </p:sp>
    </p:spTree>
    <p:extLst>
      <p:ext uri="{BB962C8B-B14F-4D97-AF65-F5344CB8AC3E}">
        <p14:creationId xmlns:p14="http://schemas.microsoft.com/office/powerpoint/2010/main" val="756503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2871372-AA73-4AD5-B2AE-C75DECF6274F}"/>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8EC84B63-D568-4227-85F7-8B5566FA41DF}"/>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F9633922-E24C-4A93-8D26-C7FEC35505C2}"/>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B54B21FD-4C28-448F-A930-375085619E39}"/>
              </a:ext>
            </a:extLst>
          </p:cNvPr>
          <p:cNvSpPr>
            <a:spLocks noGrp="1"/>
          </p:cNvSpPr>
          <p:nvPr>
            <p:ph type="dt" sz="half" idx="10"/>
          </p:nvPr>
        </p:nvSpPr>
        <p:spPr/>
        <p:txBody>
          <a:bodyPr/>
          <a:lstStyle/>
          <a:p>
            <a:fld id="{1FDFF5AB-B037-4039-8161-40841327E260}" type="datetimeFigureOut">
              <a:rPr lang="fr-FR" smtClean="0"/>
              <a:t>23/11/2020</a:t>
            </a:fld>
            <a:endParaRPr lang="fr-FR"/>
          </a:p>
        </p:txBody>
      </p:sp>
      <p:sp>
        <p:nvSpPr>
          <p:cNvPr id="6" name="Espace réservé du pied de page 5">
            <a:extLst>
              <a:ext uri="{FF2B5EF4-FFF2-40B4-BE49-F238E27FC236}">
                <a16:creationId xmlns:a16="http://schemas.microsoft.com/office/drawing/2014/main" id="{BF80884E-25C9-4121-8B35-66F4F6FE69A2}"/>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6B50586A-88C7-41C4-AB8E-D6AEBF816329}"/>
              </a:ext>
            </a:extLst>
          </p:cNvPr>
          <p:cNvSpPr>
            <a:spLocks noGrp="1"/>
          </p:cNvSpPr>
          <p:nvPr>
            <p:ph type="sldNum" sz="quarter" idx="12"/>
          </p:nvPr>
        </p:nvSpPr>
        <p:spPr/>
        <p:txBody>
          <a:bodyPr/>
          <a:lstStyle/>
          <a:p>
            <a:fld id="{53D9AA01-F9D4-4054-ADC0-11B19850C6FA}" type="slidenum">
              <a:rPr lang="fr-FR" smtClean="0"/>
              <a:t>‹N°›</a:t>
            </a:fld>
            <a:endParaRPr lang="fr-FR"/>
          </a:p>
        </p:txBody>
      </p:sp>
    </p:spTree>
    <p:extLst>
      <p:ext uri="{BB962C8B-B14F-4D97-AF65-F5344CB8AC3E}">
        <p14:creationId xmlns:p14="http://schemas.microsoft.com/office/powerpoint/2010/main" val="7638922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FC77E42-BE64-4ABF-83D9-A97645D7CA37}"/>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BB1848D1-F4CC-4191-90A8-3934E5E7EF9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D29A1944-D0C6-4BAC-8609-2A9AF3F3CBB6}"/>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6FEE6737-3B38-41FD-961A-843DDD7DF80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F128060B-C4FC-4FB5-8DF5-E6D99AC65F53}"/>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8FE17DD7-F6C4-4957-9753-257D01B4EAA1}"/>
              </a:ext>
            </a:extLst>
          </p:cNvPr>
          <p:cNvSpPr>
            <a:spLocks noGrp="1"/>
          </p:cNvSpPr>
          <p:nvPr>
            <p:ph type="dt" sz="half" idx="10"/>
          </p:nvPr>
        </p:nvSpPr>
        <p:spPr/>
        <p:txBody>
          <a:bodyPr/>
          <a:lstStyle/>
          <a:p>
            <a:fld id="{1FDFF5AB-B037-4039-8161-40841327E260}" type="datetimeFigureOut">
              <a:rPr lang="fr-FR" smtClean="0"/>
              <a:t>23/11/2020</a:t>
            </a:fld>
            <a:endParaRPr lang="fr-FR"/>
          </a:p>
        </p:txBody>
      </p:sp>
      <p:sp>
        <p:nvSpPr>
          <p:cNvPr id="8" name="Espace réservé du pied de page 7">
            <a:extLst>
              <a:ext uri="{FF2B5EF4-FFF2-40B4-BE49-F238E27FC236}">
                <a16:creationId xmlns:a16="http://schemas.microsoft.com/office/drawing/2014/main" id="{35E281C9-7B49-4EBA-B4B9-E335CBA6C438}"/>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D5C3726D-410A-41F4-AA72-D8AE9226C88A}"/>
              </a:ext>
            </a:extLst>
          </p:cNvPr>
          <p:cNvSpPr>
            <a:spLocks noGrp="1"/>
          </p:cNvSpPr>
          <p:nvPr>
            <p:ph type="sldNum" sz="quarter" idx="12"/>
          </p:nvPr>
        </p:nvSpPr>
        <p:spPr/>
        <p:txBody>
          <a:bodyPr/>
          <a:lstStyle/>
          <a:p>
            <a:fld id="{53D9AA01-F9D4-4054-ADC0-11B19850C6FA}" type="slidenum">
              <a:rPr lang="fr-FR" smtClean="0"/>
              <a:t>‹N°›</a:t>
            </a:fld>
            <a:endParaRPr lang="fr-FR"/>
          </a:p>
        </p:txBody>
      </p:sp>
    </p:spTree>
    <p:extLst>
      <p:ext uri="{BB962C8B-B14F-4D97-AF65-F5344CB8AC3E}">
        <p14:creationId xmlns:p14="http://schemas.microsoft.com/office/powerpoint/2010/main" val="22125524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FF7B08F-4958-487B-B1B1-229986ADE07E}"/>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592858DA-3E41-491D-B418-1925725ECD39}"/>
              </a:ext>
            </a:extLst>
          </p:cNvPr>
          <p:cNvSpPr>
            <a:spLocks noGrp="1"/>
          </p:cNvSpPr>
          <p:nvPr>
            <p:ph type="dt" sz="half" idx="10"/>
          </p:nvPr>
        </p:nvSpPr>
        <p:spPr/>
        <p:txBody>
          <a:bodyPr/>
          <a:lstStyle/>
          <a:p>
            <a:fld id="{1FDFF5AB-B037-4039-8161-40841327E260}" type="datetimeFigureOut">
              <a:rPr lang="fr-FR" smtClean="0"/>
              <a:t>23/11/2020</a:t>
            </a:fld>
            <a:endParaRPr lang="fr-FR"/>
          </a:p>
        </p:txBody>
      </p:sp>
      <p:sp>
        <p:nvSpPr>
          <p:cNvPr id="4" name="Espace réservé du pied de page 3">
            <a:extLst>
              <a:ext uri="{FF2B5EF4-FFF2-40B4-BE49-F238E27FC236}">
                <a16:creationId xmlns:a16="http://schemas.microsoft.com/office/drawing/2014/main" id="{84E30DDA-D680-4429-8C06-7C4E6EEF2CBD}"/>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E499AC6B-257F-4487-B4E9-AFCB1A28E3CD}"/>
              </a:ext>
            </a:extLst>
          </p:cNvPr>
          <p:cNvSpPr>
            <a:spLocks noGrp="1"/>
          </p:cNvSpPr>
          <p:nvPr>
            <p:ph type="sldNum" sz="quarter" idx="12"/>
          </p:nvPr>
        </p:nvSpPr>
        <p:spPr/>
        <p:txBody>
          <a:bodyPr/>
          <a:lstStyle/>
          <a:p>
            <a:fld id="{53D9AA01-F9D4-4054-ADC0-11B19850C6FA}" type="slidenum">
              <a:rPr lang="fr-FR" smtClean="0"/>
              <a:t>‹N°›</a:t>
            </a:fld>
            <a:endParaRPr lang="fr-FR"/>
          </a:p>
        </p:txBody>
      </p:sp>
    </p:spTree>
    <p:extLst>
      <p:ext uri="{BB962C8B-B14F-4D97-AF65-F5344CB8AC3E}">
        <p14:creationId xmlns:p14="http://schemas.microsoft.com/office/powerpoint/2010/main" val="10417603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61680BA1-98F9-4ADD-BD51-10D942811574}"/>
              </a:ext>
            </a:extLst>
          </p:cNvPr>
          <p:cNvSpPr>
            <a:spLocks noGrp="1"/>
          </p:cNvSpPr>
          <p:nvPr>
            <p:ph type="dt" sz="half" idx="10"/>
          </p:nvPr>
        </p:nvSpPr>
        <p:spPr/>
        <p:txBody>
          <a:bodyPr/>
          <a:lstStyle/>
          <a:p>
            <a:fld id="{1FDFF5AB-B037-4039-8161-40841327E260}" type="datetimeFigureOut">
              <a:rPr lang="fr-FR" smtClean="0"/>
              <a:t>23/11/2020</a:t>
            </a:fld>
            <a:endParaRPr lang="fr-FR"/>
          </a:p>
        </p:txBody>
      </p:sp>
      <p:sp>
        <p:nvSpPr>
          <p:cNvPr id="3" name="Espace réservé du pied de page 2">
            <a:extLst>
              <a:ext uri="{FF2B5EF4-FFF2-40B4-BE49-F238E27FC236}">
                <a16:creationId xmlns:a16="http://schemas.microsoft.com/office/drawing/2014/main" id="{5A3782EB-B500-40B0-9619-D487EFD9F8A7}"/>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84A4DE66-9F8A-4EB2-B213-D8620E326062}"/>
              </a:ext>
            </a:extLst>
          </p:cNvPr>
          <p:cNvSpPr>
            <a:spLocks noGrp="1"/>
          </p:cNvSpPr>
          <p:nvPr>
            <p:ph type="sldNum" sz="quarter" idx="12"/>
          </p:nvPr>
        </p:nvSpPr>
        <p:spPr/>
        <p:txBody>
          <a:bodyPr/>
          <a:lstStyle/>
          <a:p>
            <a:fld id="{53D9AA01-F9D4-4054-ADC0-11B19850C6FA}" type="slidenum">
              <a:rPr lang="fr-FR" smtClean="0"/>
              <a:t>‹N°›</a:t>
            </a:fld>
            <a:endParaRPr lang="fr-FR"/>
          </a:p>
        </p:txBody>
      </p:sp>
    </p:spTree>
    <p:extLst>
      <p:ext uri="{BB962C8B-B14F-4D97-AF65-F5344CB8AC3E}">
        <p14:creationId xmlns:p14="http://schemas.microsoft.com/office/powerpoint/2010/main" val="33744482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15F0AB7-65E7-4004-8BA4-A8ECB67A47AA}"/>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91D5263D-68E0-483C-A505-CB4020DFD83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EF3F008F-88F5-443C-B4A2-2BCAC73738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9F9D9B65-2155-4C58-8E76-90FB39657CCD}"/>
              </a:ext>
            </a:extLst>
          </p:cNvPr>
          <p:cNvSpPr>
            <a:spLocks noGrp="1"/>
          </p:cNvSpPr>
          <p:nvPr>
            <p:ph type="dt" sz="half" idx="10"/>
          </p:nvPr>
        </p:nvSpPr>
        <p:spPr/>
        <p:txBody>
          <a:bodyPr/>
          <a:lstStyle/>
          <a:p>
            <a:fld id="{1FDFF5AB-B037-4039-8161-40841327E260}" type="datetimeFigureOut">
              <a:rPr lang="fr-FR" smtClean="0"/>
              <a:t>23/11/2020</a:t>
            </a:fld>
            <a:endParaRPr lang="fr-FR"/>
          </a:p>
        </p:txBody>
      </p:sp>
      <p:sp>
        <p:nvSpPr>
          <p:cNvPr id="6" name="Espace réservé du pied de page 5">
            <a:extLst>
              <a:ext uri="{FF2B5EF4-FFF2-40B4-BE49-F238E27FC236}">
                <a16:creationId xmlns:a16="http://schemas.microsoft.com/office/drawing/2014/main" id="{540D7962-440D-4542-BD87-F32826620753}"/>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6BDEB182-498F-4357-B02E-F83EF5729012}"/>
              </a:ext>
            </a:extLst>
          </p:cNvPr>
          <p:cNvSpPr>
            <a:spLocks noGrp="1"/>
          </p:cNvSpPr>
          <p:nvPr>
            <p:ph type="sldNum" sz="quarter" idx="12"/>
          </p:nvPr>
        </p:nvSpPr>
        <p:spPr/>
        <p:txBody>
          <a:bodyPr/>
          <a:lstStyle/>
          <a:p>
            <a:fld id="{53D9AA01-F9D4-4054-ADC0-11B19850C6FA}" type="slidenum">
              <a:rPr lang="fr-FR" smtClean="0"/>
              <a:t>‹N°›</a:t>
            </a:fld>
            <a:endParaRPr lang="fr-FR"/>
          </a:p>
        </p:txBody>
      </p:sp>
    </p:spTree>
    <p:extLst>
      <p:ext uri="{BB962C8B-B14F-4D97-AF65-F5344CB8AC3E}">
        <p14:creationId xmlns:p14="http://schemas.microsoft.com/office/powerpoint/2010/main" val="27572945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A39209C-1B05-41C6-BE37-C05B3E970D42}"/>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FB138858-5A49-43DF-A283-FA845F85B98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328AF87E-CF92-4FE1-92F4-FD148AFF842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06BEE77C-D6A3-4F9C-9CA6-A4703EF3CC1A}"/>
              </a:ext>
            </a:extLst>
          </p:cNvPr>
          <p:cNvSpPr>
            <a:spLocks noGrp="1"/>
          </p:cNvSpPr>
          <p:nvPr>
            <p:ph type="dt" sz="half" idx="10"/>
          </p:nvPr>
        </p:nvSpPr>
        <p:spPr/>
        <p:txBody>
          <a:bodyPr/>
          <a:lstStyle/>
          <a:p>
            <a:fld id="{1FDFF5AB-B037-4039-8161-40841327E260}" type="datetimeFigureOut">
              <a:rPr lang="fr-FR" smtClean="0"/>
              <a:t>23/11/2020</a:t>
            </a:fld>
            <a:endParaRPr lang="fr-FR"/>
          </a:p>
        </p:txBody>
      </p:sp>
      <p:sp>
        <p:nvSpPr>
          <p:cNvPr id="6" name="Espace réservé du pied de page 5">
            <a:extLst>
              <a:ext uri="{FF2B5EF4-FFF2-40B4-BE49-F238E27FC236}">
                <a16:creationId xmlns:a16="http://schemas.microsoft.com/office/drawing/2014/main" id="{3DD63C86-F029-44C2-A463-33333FCB778B}"/>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0264FC53-9F6A-4B46-A9FD-1778F774A413}"/>
              </a:ext>
            </a:extLst>
          </p:cNvPr>
          <p:cNvSpPr>
            <a:spLocks noGrp="1"/>
          </p:cNvSpPr>
          <p:nvPr>
            <p:ph type="sldNum" sz="quarter" idx="12"/>
          </p:nvPr>
        </p:nvSpPr>
        <p:spPr/>
        <p:txBody>
          <a:bodyPr/>
          <a:lstStyle/>
          <a:p>
            <a:fld id="{53D9AA01-F9D4-4054-ADC0-11B19850C6FA}" type="slidenum">
              <a:rPr lang="fr-FR" smtClean="0"/>
              <a:t>‹N°›</a:t>
            </a:fld>
            <a:endParaRPr lang="fr-FR"/>
          </a:p>
        </p:txBody>
      </p:sp>
    </p:spTree>
    <p:extLst>
      <p:ext uri="{BB962C8B-B14F-4D97-AF65-F5344CB8AC3E}">
        <p14:creationId xmlns:p14="http://schemas.microsoft.com/office/powerpoint/2010/main" val="30975492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2A11B5E7-A980-4D11-9624-C8C5270C8C1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B0B52838-335B-4B49-A465-F7CC1ECB3EC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5823524-72C4-4748-A57D-369FFB5F5E1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DFF5AB-B037-4039-8161-40841327E260}" type="datetimeFigureOut">
              <a:rPr lang="fr-FR" smtClean="0"/>
              <a:t>23/11/2020</a:t>
            </a:fld>
            <a:endParaRPr lang="fr-FR"/>
          </a:p>
        </p:txBody>
      </p:sp>
      <p:sp>
        <p:nvSpPr>
          <p:cNvPr id="5" name="Espace réservé du pied de page 4">
            <a:extLst>
              <a:ext uri="{FF2B5EF4-FFF2-40B4-BE49-F238E27FC236}">
                <a16:creationId xmlns:a16="http://schemas.microsoft.com/office/drawing/2014/main" id="{9162226D-74C0-4FB1-A46E-1EFD7383EDD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179897A1-B2E9-4A89-8FEB-C70254AB19C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D9AA01-F9D4-4054-ADC0-11B19850C6FA}" type="slidenum">
              <a:rPr lang="fr-FR" smtClean="0"/>
              <a:t>‹N°›</a:t>
            </a:fld>
            <a:endParaRPr lang="fr-FR"/>
          </a:p>
        </p:txBody>
      </p:sp>
    </p:spTree>
    <p:extLst>
      <p:ext uri="{BB962C8B-B14F-4D97-AF65-F5344CB8AC3E}">
        <p14:creationId xmlns:p14="http://schemas.microsoft.com/office/powerpoint/2010/main" val="25342860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image" Target="../media/image2.jpg"/><Relationship Id="rId7" Type="http://schemas.openxmlformats.org/officeDocument/2006/relationships/image" Target="../media/image6.jp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202BDF3-A229-4F22-AAE9-6E84649CE181}"/>
              </a:ext>
            </a:extLst>
          </p:cNvPr>
          <p:cNvSpPr>
            <a:spLocks noGrp="1"/>
          </p:cNvSpPr>
          <p:nvPr>
            <p:ph type="ctrTitle"/>
          </p:nvPr>
        </p:nvSpPr>
        <p:spPr>
          <a:xfrm>
            <a:off x="121730" y="196195"/>
            <a:ext cx="11924496" cy="662730"/>
          </a:xfrm>
          <a:solidFill>
            <a:schemeClr val="accent2">
              <a:lumMod val="20000"/>
              <a:lumOff val="80000"/>
            </a:schemeClr>
          </a:solidFill>
          <a:ln>
            <a:solidFill>
              <a:srgbClr val="FF0000"/>
            </a:solidFill>
          </a:ln>
        </p:spPr>
        <p:txBody>
          <a:bodyPr/>
          <a:lstStyle/>
          <a:p>
            <a:r>
              <a:rPr lang="fr-FR" sz="1800" dirty="0">
                <a:solidFill>
                  <a:srgbClr val="FF0000"/>
                </a:solidFill>
                <a:effectLst/>
                <a:latin typeface="Arial" panose="020B0604020202020204" pitchFamily="34" charset="0"/>
                <a:ea typeface="Calibri" panose="020F0502020204030204" pitchFamily="34" charset="0"/>
              </a:rPr>
              <a:t>ADAPTATION D’UN HOME TRAINER POUR RECEVOIR DES VELOS AVEC TRANSMISSION DANS LE MOYEU ET ROUE ARRIERE FIXEE AVEC ECROUS BORGNES CONIQUES</a:t>
            </a:r>
            <a:endParaRPr lang="fr-FR" dirty="0">
              <a:solidFill>
                <a:srgbClr val="FF0000"/>
              </a:solidFill>
            </a:endParaRPr>
          </a:p>
        </p:txBody>
      </p:sp>
      <p:sp>
        <p:nvSpPr>
          <p:cNvPr id="4" name="ZoneTexte 3">
            <a:extLst>
              <a:ext uri="{FF2B5EF4-FFF2-40B4-BE49-F238E27FC236}">
                <a16:creationId xmlns:a16="http://schemas.microsoft.com/office/drawing/2014/main" id="{264592AD-4EEB-4326-B702-B9745F5AAB88}"/>
              </a:ext>
            </a:extLst>
          </p:cNvPr>
          <p:cNvSpPr txBox="1"/>
          <p:nvPr/>
        </p:nvSpPr>
        <p:spPr>
          <a:xfrm>
            <a:off x="121730" y="1374588"/>
            <a:ext cx="2965418" cy="369332"/>
          </a:xfrm>
          <a:prstGeom prst="rect">
            <a:avLst/>
          </a:prstGeom>
          <a:solidFill>
            <a:schemeClr val="accent2">
              <a:lumMod val="20000"/>
              <a:lumOff val="80000"/>
            </a:schemeClr>
          </a:solidFill>
          <a:ln>
            <a:solidFill>
              <a:schemeClr val="accent1"/>
            </a:solidFill>
          </a:ln>
        </p:spPr>
        <p:txBody>
          <a:bodyPr wrap="square" rtlCol="0">
            <a:spAutoFit/>
          </a:bodyPr>
          <a:lstStyle/>
          <a:p>
            <a:r>
              <a:rPr lang="fr-FR" sz="1400" b="1" dirty="0">
                <a:effectLst/>
                <a:latin typeface="Arial" panose="020B0604020202020204" pitchFamily="34" charset="0"/>
                <a:ea typeface="Calibri" panose="020F0502020204030204" pitchFamily="34" charset="0"/>
              </a:rPr>
              <a:t>Le home trainer ci-dessous </a:t>
            </a:r>
            <a:r>
              <a:rPr lang="fr-FR" sz="1800" dirty="0">
                <a:effectLst/>
                <a:latin typeface="Arial" panose="020B0604020202020204" pitchFamily="34" charset="0"/>
                <a:ea typeface="Calibri" panose="020F0502020204030204" pitchFamily="34" charset="0"/>
              </a:rPr>
              <a:t>:</a:t>
            </a:r>
          </a:p>
        </p:txBody>
      </p:sp>
      <p:pic>
        <p:nvPicPr>
          <p:cNvPr id="5" name="Image 4">
            <a:extLst>
              <a:ext uri="{FF2B5EF4-FFF2-40B4-BE49-F238E27FC236}">
                <a16:creationId xmlns:a16="http://schemas.microsoft.com/office/drawing/2014/main" id="{354F45AF-C959-4178-AA07-559B1B0D5F29}"/>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23000" y="1760117"/>
            <a:ext cx="2919739" cy="1578066"/>
          </a:xfrm>
          <a:prstGeom prst="rect">
            <a:avLst/>
          </a:prstGeom>
          <a:noFill/>
          <a:ln>
            <a:noFill/>
          </a:ln>
        </p:spPr>
      </p:pic>
      <p:sp>
        <p:nvSpPr>
          <p:cNvPr id="6" name="ZoneTexte 5">
            <a:extLst>
              <a:ext uri="{FF2B5EF4-FFF2-40B4-BE49-F238E27FC236}">
                <a16:creationId xmlns:a16="http://schemas.microsoft.com/office/drawing/2014/main" id="{BC7AF564-DF4A-4F89-BA42-A893814C7E33}"/>
              </a:ext>
            </a:extLst>
          </p:cNvPr>
          <p:cNvSpPr txBox="1"/>
          <p:nvPr/>
        </p:nvSpPr>
        <p:spPr>
          <a:xfrm>
            <a:off x="3164239" y="1375397"/>
            <a:ext cx="2919739" cy="800219"/>
          </a:xfrm>
          <a:prstGeom prst="rect">
            <a:avLst/>
          </a:prstGeom>
          <a:solidFill>
            <a:schemeClr val="accent2">
              <a:lumMod val="20000"/>
              <a:lumOff val="80000"/>
            </a:schemeClr>
          </a:solidFill>
          <a:ln>
            <a:solidFill>
              <a:schemeClr val="accent1"/>
            </a:solidFill>
          </a:ln>
        </p:spPr>
        <p:txBody>
          <a:bodyPr wrap="square" rtlCol="0">
            <a:spAutoFit/>
          </a:bodyPr>
          <a:lstStyle/>
          <a:p>
            <a:r>
              <a:rPr lang="fr-FR" sz="1400" dirty="0">
                <a:effectLst/>
                <a:latin typeface="Arial" panose="020B0604020202020204" pitchFamily="34" charset="0"/>
                <a:ea typeface="Calibri" panose="020F0502020204030204" pitchFamily="34" charset="0"/>
              </a:rPr>
              <a:t>est prévu pour recevoir des vélos avec axe traversant et attache rapide de ce genre </a:t>
            </a:r>
            <a:r>
              <a:rPr lang="fr-FR" dirty="0">
                <a:effectLst/>
                <a:latin typeface="Arial" panose="020B0604020202020204" pitchFamily="34" charset="0"/>
                <a:ea typeface="Calibri" panose="020F0502020204030204" pitchFamily="34" charset="0"/>
              </a:rPr>
              <a:t>:</a:t>
            </a:r>
            <a:endParaRPr lang="fr-FR" dirty="0"/>
          </a:p>
        </p:txBody>
      </p:sp>
      <p:pic>
        <p:nvPicPr>
          <p:cNvPr id="8" name="Image 7">
            <a:extLst>
              <a:ext uri="{FF2B5EF4-FFF2-40B4-BE49-F238E27FC236}">
                <a16:creationId xmlns:a16="http://schemas.microsoft.com/office/drawing/2014/main" id="{971104BD-9CB0-4C78-A548-C839CC40573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75299" y="2182211"/>
            <a:ext cx="2397627" cy="1798220"/>
          </a:xfrm>
          <a:prstGeom prst="rect">
            <a:avLst/>
          </a:prstGeom>
        </p:spPr>
      </p:pic>
      <p:sp>
        <p:nvSpPr>
          <p:cNvPr id="9" name="ZoneTexte 8">
            <a:extLst>
              <a:ext uri="{FF2B5EF4-FFF2-40B4-BE49-F238E27FC236}">
                <a16:creationId xmlns:a16="http://schemas.microsoft.com/office/drawing/2014/main" id="{ABC13CEB-EE95-4AC2-B2F4-E6D784B983A9}"/>
              </a:ext>
            </a:extLst>
          </p:cNvPr>
          <p:cNvSpPr txBox="1"/>
          <p:nvPr/>
        </p:nvSpPr>
        <p:spPr>
          <a:xfrm>
            <a:off x="77321" y="3366915"/>
            <a:ext cx="2965418" cy="646331"/>
          </a:xfrm>
          <a:prstGeom prst="rect">
            <a:avLst/>
          </a:prstGeom>
          <a:solidFill>
            <a:schemeClr val="accent2">
              <a:lumMod val="20000"/>
              <a:lumOff val="80000"/>
            </a:schemeClr>
          </a:solidFill>
          <a:ln>
            <a:solidFill>
              <a:schemeClr val="accent1"/>
            </a:solidFill>
          </a:ln>
        </p:spPr>
        <p:txBody>
          <a:bodyPr wrap="square" rtlCol="0">
            <a:spAutoFit/>
          </a:bodyPr>
          <a:lstStyle/>
          <a:p>
            <a:r>
              <a:rPr lang="fr-FR" sz="1200" dirty="0">
                <a:latin typeface="Arial" panose="020B0604020202020204" pitchFamily="34" charset="0"/>
                <a:cs typeface="Arial" panose="020B0604020202020204" pitchFamily="34" charset="0"/>
              </a:rPr>
              <a:t>Les éléments de serrage du home trainer possèdent une empreinte femelle des embouts de l’axe</a:t>
            </a:r>
          </a:p>
        </p:txBody>
      </p:sp>
      <p:sp>
        <p:nvSpPr>
          <p:cNvPr id="11" name="ZoneTexte 10">
            <a:extLst>
              <a:ext uri="{FF2B5EF4-FFF2-40B4-BE49-F238E27FC236}">
                <a16:creationId xmlns:a16="http://schemas.microsoft.com/office/drawing/2014/main" id="{EFB2C3BD-2915-4E6C-84D4-F620B180376A}"/>
              </a:ext>
            </a:extLst>
          </p:cNvPr>
          <p:cNvSpPr txBox="1"/>
          <p:nvPr/>
        </p:nvSpPr>
        <p:spPr>
          <a:xfrm>
            <a:off x="6161069" y="1385410"/>
            <a:ext cx="5863522" cy="1169551"/>
          </a:xfrm>
          <a:prstGeom prst="rect">
            <a:avLst/>
          </a:prstGeom>
          <a:solidFill>
            <a:schemeClr val="accent2">
              <a:lumMod val="20000"/>
              <a:lumOff val="80000"/>
            </a:schemeClr>
          </a:solidFill>
          <a:ln>
            <a:solidFill>
              <a:schemeClr val="accent1"/>
            </a:solidFill>
          </a:ln>
        </p:spPr>
        <p:txBody>
          <a:bodyPr wrap="square" rtlCol="0">
            <a:spAutoFit/>
          </a:bodyPr>
          <a:lstStyle/>
          <a:p>
            <a:r>
              <a:rPr lang="fr-FR" sz="1400" dirty="0">
                <a:latin typeface="Arial" panose="020B0604020202020204" pitchFamily="34" charset="0"/>
                <a:cs typeface="Arial" panose="020B0604020202020204" pitchFamily="34" charset="0"/>
              </a:rPr>
              <a:t>Soudés au sommet des deux bras se trouvent deux tubes roulés soudés de Ø intérieur &gt; 30,6 mm et de longueur 72 mm et 105 mm, des éléments en résine sont emmanchés à force dans les deux tubes pour y monter d’un côte la vis M18 et de l’autre le mécanisme articulé et coulissant permettant le serrage de la roue.</a:t>
            </a:r>
          </a:p>
        </p:txBody>
      </p:sp>
      <p:pic>
        <p:nvPicPr>
          <p:cNvPr id="13" name="Image 12">
            <a:extLst>
              <a:ext uri="{FF2B5EF4-FFF2-40B4-BE49-F238E27FC236}">
                <a16:creationId xmlns:a16="http://schemas.microsoft.com/office/drawing/2014/main" id="{A0F1915B-33AF-459D-8582-FCCA66471AE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409" y="4054106"/>
            <a:ext cx="2156691" cy="1617518"/>
          </a:xfrm>
          <a:prstGeom prst="rect">
            <a:avLst/>
          </a:prstGeom>
        </p:spPr>
      </p:pic>
      <p:pic>
        <p:nvPicPr>
          <p:cNvPr id="15" name="Image 14">
            <a:extLst>
              <a:ext uri="{FF2B5EF4-FFF2-40B4-BE49-F238E27FC236}">
                <a16:creationId xmlns:a16="http://schemas.microsoft.com/office/drawing/2014/main" id="{88CD1372-72A3-4296-96B9-8C18E85D48E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flipH="1">
            <a:off x="8201079" y="2824245"/>
            <a:ext cx="1783502" cy="2378003"/>
          </a:xfrm>
          <a:prstGeom prst="rect">
            <a:avLst/>
          </a:prstGeom>
        </p:spPr>
      </p:pic>
      <p:pic>
        <p:nvPicPr>
          <p:cNvPr id="17" name="Image 16">
            <a:extLst>
              <a:ext uri="{FF2B5EF4-FFF2-40B4-BE49-F238E27FC236}">
                <a16:creationId xmlns:a16="http://schemas.microsoft.com/office/drawing/2014/main" id="{2A31B4EE-4484-437B-A1F8-FB4E277270A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flipH="1">
            <a:off x="6174426" y="2824245"/>
            <a:ext cx="1783502" cy="2378003"/>
          </a:xfrm>
          <a:prstGeom prst="rect">
            <a:avLst/>
          </a:prstGeom>
        </p:spPr>
      </p:pic>
      <p:cxnSp>
        <p:nvCxnSpPr>
          <p:cNvPr id="19" name="Connecteur droit avec flèche 18">
            <a:extLst>
              <a:ext uri="{FF2B5EF4-FFF2-40B4-BE49-F238E27FC236}">
                <a16:creationId xmlns:a16="http://schemas.microsoft.com/office/drawing/2014/main" id="{7E84155B-21FF-446F-8FB5-E6C3F7062019}"/>
              </a:ext>
            </a:extLst>
          </p:cNvPr>
          <p:cNvCxnSpPr>
            <a:cxnSpLocks/>
          </p:cNvCxnSpPr>
          <p:nvPr/>
        </p:nvCxnSpPr>
        <p:spPr>
          <a:xfrm flipH="1">
            <a:off x="7127109" y="4353339"/>
            <a:ext cx="1669021" cy="562124"/>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pic>
        <p:nvPicPr>
          <p:cNvPr id="21" name="Image 20">
            <a:extLst>
              <a:ext uri="{FF2B5EF4-FFF2-40B4-BE49-F238E27FC236}">
                <a16:creationId xmlns:a16="http://schemas.microsoft.com/office/drawing/2014/main" id="{38E2E5B7-1AE0-44BA-B2AD-B58EFE848AE5}"/>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241089" y="2824245"/>
            <a:ext cx="1783502" cy="2378003"/>
          </a:xfrm>
          <a:prstGeom prst="rect">
            <a:avLst/>
          </a:prstGeom>
        </p:spPr>
      </p:pic>
      <p:cxnSp>
        <p:nvCxnSpPr>
          <p:cNvPr id="22" name="Connecteur droit avec flèche 21">
            <a:extLst>
              <a:ext uri="{FF2B5EF4-FFF2-40B4-BE49-F238E27FC236}">
                <a16:creationId xmlns:a16="http://schemas.microsoft.com/office/drawing/2014/main" id="{A4DBC8AC-4A97-4E91-8303-75BD30A8EE90}"/>
              </a:ext>
            </a:extLst>
          </p:cNvPr>
          <p:cNvCxnSpPr>
            <a:cxnSpLocks/>
          </p:cNvCxnSpPr>
          <p:nvPr/>
        </p:nvCxnSpPr>
        <p:spPr>
          <a:xfrm>
            <a:off x="7350711" y="3284647"/>
            <a:ext cx="3134498"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pic>
        <p:nvPicPr>
          <p:cNvPr id="25" name="Image 24">
            <a:extLst>
              <a:ext uri="{FF2B5EF4-FFF2-40B4-BE49-F238E27FC236}">
                <a16:creationId xmlns:a16="http://schemas.microsoft.com/office/drawing/2014/main" id="{339D881F-3A5F-4022-83B3-9ECE9C028BDF}"/>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flipH="1">
            <a:off x="3151338" y="4044931"/>
            <a:ext cx="2397627" cy="1798220"/>
          </a:xfrm>
          <a:prstGeom prst="rect">
            <a:avLst/>
          </a:prstGeom>
        </p:spPr>
      </p:pic>
      <p:cxnSp>
        <p:nvCxnSpPr>
          <p:cNvPr id="31" name="Connecteur droit avec flèche 30">
            <a:extLst>
              <a:ext uri="{FF2B5EF4-FFF2-40B4-BE49-F238E27FC236}">
                <a16:creationId xmlns:a16="http://schemas.microsoft.com/office/drawing/2014/main" id="{BFCDDFB5-F2AF-489A-9228-48229277B510}"/>
              </a:ext>
            </a:extLst>
          </p:cNvPr>
          <p:cNvCxnSpPr>
            <a:cxnSpLocks/>
          </p:cNvCxnSpPr>
          <p:nvPr/>
        </p:nvCxnSpPr>
        <p:spPr>
          <a:xfrm flipV="1">
            <a:off x="1898767" y="4838700"/>
            <a:ext cx="2965418" cy="142875"/>
          </a:xfrm>
          <a:prstGeom prst="straightConnector1">
            <a:avLst/>
          </a:prstGeom>
          <a:ln w="57150">
            <a:solidFill>
              <a:srgbClr val="92D050"/>
            </a:solidFill>
            <a:tailEnd type="triangle"/>
          </a:ln>
        </p:spPr>
        <p:style>
          <a:lnRef idx="1">
            <a:schemeClr val="accent1"/>
          </a:lnRef>
          <a:fillRef idx="0">
            <a:schemeClr val="accent1"/>
          </a:fillRef>
          <a:effectRef idx="0">
            <a:schemeClr val="accent1"/>
          </a:effectRef>
          <a:fontRef idx="minor">
            <a:schemeClr val="tx1"/>
          </a:fontRef>
        </p:style>
      </p:cxnSp>
      <p:sp>
        <p:nvSpPr>
          <p:cNvPr id="42" name="ZoneTexte 41">
            <a:extLst>
              <a:ext uri="{FF2B5EF4-FFF2-40B4-BE49-F238E27FC236}">
                <a16:creationId xmlns:a16="http://schemas.microsoft.com/office/drawing/2014/main" id="{CCCF8D63-5B6A-444E-A198-9BE92B3B9C78}"/>
              </a:ext>
            </a:extLst>
          </p:cNvPr>
          <p:cNvSpPr txBox="1"/>
          <p:nvPr/>
        </p:nvSpPr>
        <p:spPr>
          <a:xfrm>
            <a:off x="1890661" y="900682"/>
            <a:ext cx="8567531" cy="369332"/>
          </a:xfrm>
          <a:prstGeom prst="rect">
            <a:avLst/>
          </a:prstGeom>
          <a:solidFill>
            <a:srgbClr val="92D050"/>
          </a:solidFill>
        </p:spPr>
        <p:txBody>
          <a:bodyPr wrap="square" rtlCol="0">
            <a:spAutoFit/>
          </a:bodyPr>
          <a:lstStyle/>
          <a:p>
            <a:pPr algn="ctr"/>
            <a:r>
              <a:rPr lang="fr-FR" b="1" dirty="0">
                <a:solidFill>
                  <a:srgbClr val="FF0000"/>
                </a:solidFill>
              </a:rPr>
              <a:t>ETAT D’ORIGINE HOME TRAINER</a:t>
            </a:r>
          </a:p>
        </p:txBody>
      </p:sp>
      <p:sp>
        <p:nvSpPr>
          <p:cNvPr id="45" name="ZoneTexte 44">
            <a:extLst>
              <a:ext uri="{FF2B5EF4-FFF2-40B4-BE49-F238E27FC236}">
                <a16:creationId xmlns:a16="http://schemas.microsoft.com/office/drawing/2014/main" id="{7B8F8DC9-4F4A-4EC9-A59D-CB489ADA397C}"/>
              </a:ext>
            </a:extLst>
          </p:cNvPr>
          <p:cNvSpPr txBox="1"/>
          <p:nvPr/>
        </p:nvSpPr>
        <p:spPr>
          <a:xfrm>
            <a:off x="52910" y="5724558"/>
            <a:ext cx="2524181" cy="1015663"/>
          </a:xfrm>
          <a:prstGeom prst="rect">
            <a:avLst/>
          </a:prstGeom>
          <a:solidFill>
            <a:schemeClr val="accent2">
              <a:lumMod val="20000"/>
              <a:lumOff val="80000"/>
            </a:schemeClr>
          </a:solidFill>
        </p:spPr>
        <p:txBody>
          <a:bodyPr wrap="square" rtlCol="0">
            <a:spAutoFit/>
          </a:bodyPr>
          <a:lstStyle/>
          <a:p>
            <a:r>
              <a:rPr lang="fr-FR" sz="1200" dirty="0"/>
              <a:t>Empreinte cylindrique dans tête de vis, logement de la tête de verrouillage de l’axe de roue. En orange, écrou de serrage de la vis sur épaulement insert en résine</a:t>
            </a:r>
          </a:p>
        </p:txBody>
      </p:sp>
      <p:sp>
        <p:nvSpPr>
          <p:cNvPr id="46" name="ZoneTexte 45">
            <a:extLst>
              <a:ext uri="{FF2B5EF4-FFF2-40B4-BE49-F238E27FC236}">
                <a16:creationId xmlns:a16="http://schemas.microsoft.com/office/drawing/2014/main" id="{2DDCCAD1-F7A0-4631-95BC-88ACD1280F41}"/>
              </a:ext>
            </a:extLst>
          </p:cNvPr>
          <p:cNvSpPr txBox="1"/>
          <p:nvPr/>
        </p:nvSpPr>
        <p:spPr>
          <a:xfrm>
            <a:off x="3151338" y="5907651"/>
            <a:ext cx="2397627" cy="830997"/>
          </a:xfrm>
          <a:prstGeom prst="rect">
            <a:avLst/>
          </a:prstGeom>
          <a:solidFill>
            <a:schemeClr val="accent2">
              <a:lumMod val="20000"/>
              <a:lumOff val="80000"/>
            </a:schemeClr>
          </a:solidFill>
        </p:spPr>
        <p:txBody>
          <a:bodyPr wrap="square" rtlCol="0">
            <a:spAutoFit/>
          </a:bodyPr>
          <a:lstStyle/>
          <a:p>
            <a:r>
              <a:rPr lang="fr-FR" sz="1200" dirty="0"/>
              <a:t>Insert en résine taraudé M18 dans tube roulé soudé. Monté à force et positionné dans tube support par un épaulement</a:t>
            </a:r>
          </a:p>
        </p:txBody>
      </p:sp>
      <p:sp>
        <p:nvSpPr>
          <p:cNvPr id="47" name="ZoneTexte 46">
            <a:extLst>
              <a:ext uri="{FF2B5EF4-FFF2-40B4-BE49-F238E27FC236}">
                <a16:creationId xmlns:a16="http://schemas.microsoft.com/office/drawing/2014/main" id="{F0F83195-7412-4D52-A209-D8D81451568E}"/>
              </a:ext>
            </a:extLst>
          </p:cNvPr>
          <p:cNvSpPr txBox="1"/>
          <p:nvPr/>
        </p:nvSpPr>
        <p:spPr>
          <a:xfrm>
            <a:off x="6182704" y="5242986"/>
            <a:ext cx="1783502" cy="1200329"/>
          </a:xfrm>
          <a:prstGeom prst="rect">
            <a:avLst/>
          </a:prstGeom>
          <a:solidFill>
            <a:schemeClr val="accent2">
              <a:lumMod val="20000"/>
              <a:lumOff val="80000"/>
            </a:schemeClr>
          </a:solidFill>
        </p:spPr>
        <p:txBody>
          <a:bodyPr wrap="square" rtlCol="0">
            <a:spAutoFit/>
          </a:bodyPr>
          <a:lstStyle/>
          <a:p>
            <a:r>
              <a:rPr lang="fr-FR" sz="1200" dirty="0"/>
              <a:t>Tube en acier poli coulissant dans insert en résine. Des biellettes relient le tube à la poignée de manœuvre et de verrouillage</a:t>
            </a:r>
          </a:p>
        </p:txBody>
      </p:sp>
      <p:sp>
        <p:nvSpPr>
          <p:cNvPr id="48" name="ZoneTexte 47">
            <a:extLst>
              <a:ext uri="{FF2B5EF4-FFF2-40B4-BE49-F238E27FC236}">
                <a16:creationId xmlns:a16="http://schemas.microsoft.com/office/drawing/2014/main" id="{0E3E65CA-B62E-4708-A493-082D62D2C46F}"/>
              </a:ext>
            </a:extLst>
          </p:cNvPr>
          <p:cNvSpPr txBox="1"/>
          <p:nvPr/>
        </p:nvSpPr>
        <p:spPr>
          <a:xfrm>
            <a:off x="8201079" y="5264757"/>
            <a:ext cx="1783502" cy="830997"/>
          </a:xfrm>
          <a:prstGeom prst="rect">
            <a:avLst/>
          </a:prstGeom>
          <a:solidFill>
            <a:schemeClr val="accent2">
              <a:lumMod val="20000"/>
              <a:lumOff val="80000"/>
            </a:schemeClr>
          </a:solidFill>
        </p:spPr>
        <p:txBody>
          <a:bodyPr wrap="square" rtlCol="0">
            <a:spAutoFit/>
          </a:bodyPr>
          <a:lstStyle/>
          <a:p>
            <a:r>
              <a:rPr lang="fr-FR" sz="1200" dirty="0"/>
              <a:t>Empreinte conique en extrémité de tube, logement de l’écrou conique de l’axe de roue </a:t>
            </a:r>
          </a:p>
        </p:txBody>
      </p:sp>
      <p:sp>
        <p:nvSpPr>
          <p:cNvPr id="49" name="ZoneTexte 48">
            <a:extLst>
              <a:ext uri="{FF2B5EF4-FFF2-40B4-BE49-F238E27FC236}">
                <a16:creationId xmlns:a16="http://schemas.microsoft.com/office/drawing/2014/main" id="{CFE402D8-D855-409E-918D-1A59FA60750E}"/>
              </a:ext>
            </a:extLst>
          </p:cNvPr>
          <p:cNvSpPr txBox="1"/>
          <p:nvPr/>
        </p:nvSpPr>
        <p:spPr>
          <a:xfrm>
            <a:off x="10219454" y="5244413"/>
            <a:ext cx="1805137" cy="1200329"/>
          </a:xfrm>
          <a:prstGeom prst="rect">
            <a:avLst/>
          </a:prstGeom>
          <a:solidFill>
            <a:schemeClr val="accent2">
              <a:lumMod val="20000"/>
              <a:lumOff val="80000"/>
            </a:schemeClr>
          </a:solidFill>
        </p:spPr>
        <p:txBody>
          <a:bodyPr wrap="square" rtlCol="0">
            <a:spAutoFit/>
          </a:bodyPr>
          <a:lstStyle/>
          <a:p>
            <a:r>
              <a:rPr lang="fr-FR" sz="1200" dirty="0"/>
              <a:t>Insert en résine lisse qui guide le tube acier poli. . Monté à force et positionné dans tube support par un épaulement </a:t>
            </a:r>
          </a:p>
        </p:txBody>
      </p:sp>
    </p:spTree>
    <p:extLst>
      <p:ext uri="{BB962C8B-B14F-4D97-AF65-F5344CB8AC3E}">
        <p14:creationId xmlns:p14="http://schemas.microsoft.com/office/powerpoint/2010/main" val="30770981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2" name="Image 11">
            <a:extLst>
              <a:ext uri="{FF2B5EF4-FFF2-40B4-BE49-F238E27FC236}">
                <a16:creationId xmlns:a16="http://schemas.microsoft.com/office/drawing/2014/main" id="{92C2B68E-9121-49F7-BD5D-F3C1A12F69C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0800000">
            <a:off x="180869" y="2422594"/>
            <a:ext cx="3269169" cy="2438904"/>
          </a:xfrm>
          <a:prstGeom prst="rect">
            <a:avLst/>
          </a:prstGeom>
          <a:noFill/>
          <a:ln>
            <a:solidFill>
              <a:schemeClr val="accent1"/>
            </a:solidFill>
          </a:ln>
        </p:spPr>
      </p:pic>
      <p:sp>
        <p:nvSpPr>
          <p:cNvPr id="2" name="Titre 1">
            <a:extLst>
              <a:ext uri="{FF2B5EF4-FFF2-40B4-BE49-F238E27FC236}">
                <a16:creationId xmlns:a16="http://schemas.microsoft.com/office/drawing/2014/main" id="{B202BDF3-A229-4F22-AAE9-6E84649CE181}"/>
              </a:ext>
            </a:extLst>
          </p:cNvPr>
          <p:cNvSpPr>
            <a:spLocks noGrp="1"/>
          </p:cNvSpPr>
          <p:nvPr>
            <p:ph type="ctrTitle"/>
          </p:nvPr>
        </p:nvSpPr>
        <p:spPr>
          <a:xfrm>
            <a:off x="121730" y="196195"/>
            <a:ext cx="11924496" cy="662730"/>
          </a:xfrm>
          <a:solidFill>
            <a:schemeClr val="accent2">
              <a:lumMod val="20000"/>
              <a:lumOff val="80000"/>
            </a:schemeClr>
          </a:solidFill>
          <a:ln>
            <a:solidFill>
              <a:srgbClr val="FF0000"/>
            </a:solidFill>
          </a:ln>
        </p:spPr>
        <p:txBody>
          <a:bodyPr/>
          <a:lstStyle/>
          <a:p>
            <a:r>
              <a:rPr lang="fr-FR" sz="1800" dirty="0">
                <a:solidFill>
                  <a:srgbClr val="FF0000"/>
                </a:solidFill>
                <a:effectLst/>
                <a:latin typeface="Arial" panose="020B0604020202020204" pitchFamily="34" charset="0"/>
                <a:ea typeface="Calibri" panose="020F0502020204030204" pitchFamily="34" charset="0"/>
              </a:rPr>
              <a:t>ADAPTATION D’UN HOME TRAINER POUR RECEVOIR DES VELOS AVEC TRANSMISSION DANS LE MOYEU ET ROUE ARRIERE FIXEE AVEC ECROUS BORGNES CONIQUES</a:t>
            </a:r>
            <a:endParaRPr lang="fr-FR" dirty="0">
              <a:solidFill>
                <a:srgbClr val="FF0000"/>
              </a:solidFill>
            </a:endParaRPr>
          </a:p>
        </p:txBody>
      </p:sp>
      <p:sp>
        <p:nvSpPr>
          <p:cNvPr id="4" name="ZoneTexte 3">
            <a:extLst>
              <a:ext uri="{FF2B5EF4-FFF2-40B4-BE49-F238E27FC236}">
                <a16:creationId xmlns:a16="http://schemas.microsoft.com/office/drawing/2014/main" id="{264592AD-4EEB-4326-B702-B9745F5AAB88}"/>
              </a:ext>
            </a:extLst>
          </p:cNvPr>
          <p:cNvSpPr txBox="1"/>
          <p:nvPr/>
        </p:nvSpPr>
        <p:spPr>
          <a:xfrm>
            <a:off x="121730" y="1374588"/>
            <a:ext cx="5836602" cy="954107"/>
          </a:xfrm>
          <a:prstGeom prst="rect">
            <a:avLst/>
          </a:prstGeom>
          <a:solidFill>
            <a:schemeClr val="accent2">
              <a:lumMod val="20000"/>
              <a:lumOff val="80000"/>
            </a:schemeClr>
          </a:solidFill>
          <a:ln>
            <a:solidFill>
              <a:schemeClr val="accent1"/>
            </a:solidFill>
          </a:ln>
        </p:spPr>
        <p:txBody>
          <a:bodyPr wrap="square" rtlCol="0">
            <a:spAutoFit/>
          </a:bodyPr>
          <a:lstStyle/>
          <a:p>
            <a:r>
              <a:rPr lang="fr-FR" sz="1400" dirty="0">
                <a:effectLst/>
                <a:latin typeface="Arial" panose="020B0604020202020204" pitchFamily="34" charset="0"/>
                <a:ea typeface="Calibri" panose="020F0502020204030204" pitchFamily="34" charset="0"/>
              </a:rPr>
              <a:t>Le besoin est de pouvoir utiliser des vélos avec transmission dans le moyeu qui n’est pas traversé par un axe à serrage rapide. La roue est fixée par des écrous borgnes M10 en inox avec un pas fin de 1 mm et de forme extérieure légèrement conique comme ceci :</a:t>
            </a:r>
            <a:endParaRPr lang="fr-FR" sz="1600" dirty="0">
              <a:effectLst/>
              <a:latin typeface="Arial" panose="020B0604020202020204" pitchFamily="34" charset="0"/>
              <a:ea typeface="Calibri" panose="020F0502020204030204" pitchFamily="34" charset="0"/>
            </a:endParaRPr>
          </a:p>
        </p:txBody>
      </p:sp>
      <p:sp>
        <p:nvSpPr>
          <p:cNvPr id="9" name="ZoneTexte 8">
            <a:extLst>
              <a:ext uri="{FF2B5EF4-FFF2-40B4-BE49-F238E27FC236}">
                <a16:creationId xmlns:a16="http://schemas.microsoft.com/office/drawing/2014/main" id="{ABC13CEB-EE95-4AC2-B2F4-E6D784B983A9}"/>
              </a:ext>
            </a:extLst>
          </p:cNvPr>
          <p:cNvSpPr txBox="1"/>
          <p:nvPr/>
        </p:nvSpPr>
        <p:spPr>
          <a:xfrm>
            <a:off x="6174529" y="1925504"/>
            <a:ext cx="5836602" cy="1600438"/>
          </a:xfrm>
          <a:prstGeom prst="rect">
            <a:avLst/>
          </a:prstGeom>
          <a:solidFill>
            <a:schemeClr val="accent2">
              <a:lumMod val="20000"/>
              <a:lumOff val="80000"/>
            </a:schemeClr>
          </a:solidFill>
          <a:ln>
            <a:solidFill>
              <a:schemeClr val="accent1"/>
            </a:solidFill>
          </a:ln>
        </p:spPr>
        <p:txBody>
          <a:bodyPr wrap="square" rtlCol="0">
            <a:spAutoFit/>
          </a:bodyPr>
          <a:lstStyle/>
          <a:p>
            <a:r>
              <a:rPr lang="fr-FR" sz="1400" dirty="0">
                <a:latin typeface="Arial" panose="020B0604020202020204" pitchFamily="34" charset="0"/>
                <a:cs typeface="Arial" panose="020B0604020202020204" pitchFamily="34" charset="0"/>
              </a:rPr>
              <a:t>Le principe retenu sera celui de deux vis M18 qui viendront se visser dans deux manchons métalliques  avec épaulement et que l’on glissera dans les tubes supports. 4 écrous M18 serreront l’ensemble.</a:t>
            </a:r>
          </a:p>
          <a:p>
            <a:r>
              <a:rPr lang="fr-FR" sz="1400" dirty="0">
                <a:latin typeface="Arial" panose="020B0604020202020204" pitchFamily="34" charset="0"/>
                <a:cs typeface="Arial" panose="020B0604020202020204" pitchFamily="34" charset="0"/>
              </a:rPr>
              <a:t>L’écrou borgne du vélo sera remplacé par un écrou moins haut et avec une forme extérieure cylindrique et non plus conique pour simplifier l’usinage et réduire la chaine de cotes pour insérer  ma roue plus large dans les 264 mm de distance entre les deux bras </a:t>
            </a:r>
          </a:p>
        </p:txBody>
      </p:sp>
      <p:sp>
        <p:nvSpPr>
          <p:cNvPr id="11" name="ZoneTexte 10">
            <a:extLst>
              <a:ext uri="{FF2B5EF4-FFF2-40B4-BE49-F238E27FC236}">
                <a16:creationId xmlns:a16="http://schemas.microsoft.com/office/drawing/2014/main" id="{EFB2C3BD-2915-4E6C-84D4-F620B180376A}"/>
              </a:ext>
            </a:extLst>
          </p:cNvPr>
          <p:cNvSpPr txBox="1"/>
          <p:nvPr/>
        </p:nvSpPr>
        <p:spPr>
          <a:xfrm>
            <a:off x="6161069" y="1385410"/>
            <a:ext cx="5863522" cy="523220"/>
          </a:xfrm>
          <a:prstGeom prst="rect">
            <a:avLst/>
          </a:prstGeom>
          <a:solidFill>
            <a:schemeClr val="accent2">
              <a:lumMod val="20000"/>
              <a:lumOff val="80000"/>
            </a:schemeClr>
          </a:solidFill>
          <a:ln>
            <a:solidFill>
              <a:schemeClr val="accent1"/>
            </a:solidFill>
          </a:ln>
        </p:spPr>
        <p:txBody>
          <a:bodyPr wrap="square" rtlCol="0">
            <a:spAutoFit/>
          </a:bodyPr>
          <a:lstStyle/>
          <a:p>
            <a:r>
              <a:rPr lang="fr-FR" sz="1400" dirty="0">
                <a:latin typeface="Arial" panose="020B0604020202020204" pitchFamily="34" charset="0"/>
                <a:cs typeface="Arial" panose="020B0604020202020204" pitchFamily="34" charset="0"/>
              </a:rPr>
              <a:t>Le système actuel sur le home trainer sera démonté et conservé pour être réutilisé selon le vélo concerné</a:t>
            </a:r>
          </a:p>
        </p:txBody>
      </p:sp>
      <p:sp>
        <p:nvSpPr>
          <p:cNvPr id="42" name="ZoneTexte 41">
            <a:extLst>
              <a:ext uri="{FF2B5EF4-FFF2-40B4-BE49-F238E27FC236}">
                <a16:creationId xmlns:a16="http://schemas.microsoft.com/office/drawing/2014/main" id="{CCCF8D63-5B6A-444E-A198-9BE92B3B9C78}"/>
              </a:ext>
            </a:extLst>
          </p:cNvPr>
          <p:cNvSpPr txBox="1"/>
          <p:nvPr/>
        </p:nvSpPr>
        <p:spPr>
          <a:xfrm>
            <a:off x="6174529" y="900682"/>
            <a:ext cx="5871697" cy="369332"/>
          </a:xfrm>
          <a:prstGeom prst="rect">
            <a:avLst/>
          </a:prstGeom>
          <a:solidFill>
            <a:srgbClr val="92D050"/>
          </a:solidFill>
        </p:spPr>
        <p:txBody>
          <a:bodyPr wrap="square" rtlCol="0">
            <a:spAutoFit/>
          </a:bodyPr>
          <a:lstStyle/>
          <a:p>
            <a:pPr algn="ctr"/>
            <a:r>
              <a:rPr lang="fr-FR" b="1" dirty="0">
                <a:solidFill>
                  <a:srgbClr val="FF0000"/>
                </a:solidFill>
              </a:rPr>
              <a:t>ETAT FUTUR</a:t>
            </a:r>
          </a:p>
        </p:txBody>
      </p:sp>
      <p:sp>
        <p:nvSpPr>
          <p:cNvPr id="6" name="ZoneTexte 5">
            <a:extLst>
              <a:ext uri="{FF2B5EF4-FFF2-40B4-BE49-F238E27FC236}">
                <a16:creationId xmlns:a16="http://schemas.microsoft.com/office/drawing/2014/main" id="{BC7AF564-DF4A-4F89-BA42-A893814C7E33}"/>
              </a:ext>
            </a:extLst>
          </p:cNvPr>
          <p:cNvSpPr txBox="1"/>
          <p:nvPr/>
        </p:nvSpPr>
        <p:spPr>
          <a:xfrm>
            <a:off x="351097" y="2806638"/>
            <a:ext cx="1199039" cy="338554"/>
          </a:xfrm>
          <a:prstGeom prst="rect">
            <a:avLst/>
          </a:prstGeom>
          <a:solidFill>
            <a:schemeClr val="accent2">
              <a:lumMod val="20000"/>
              <a:lumOff val="80000"/>
            </a:schemeClr>
          </a:solidFill>
          <a:ln>
            <a:solidFill>
              <a:schemeClr val="accent1"/>
            </a:solidFill>
          </a:ln>
        </p:spPr>
        <p:txBody>
          <a:bodyPr wrap="square" rtlCol="0">
            <a:spAutoFit/>
          </a:bodyPr>
          <a:lstStyle/>
          <a:p>
            <a:r>
              <a:rPr lang="fr-FR" sz="1600" dirty="0">
                <a:effectLst/>
                <a:latin typeface="Arial" panose="020B0604020202020204" pitchFamily="34" charset="0"/>
                <a:ea typeface="Calibri" panose="020F0502020204030204" pitchFamily="34" charset="0"/>
              </a:rPr>
              <a:t>Clef de 15</a:t>
            </a:r>
            <a:endParaRPr lang="fr-FR" sz="1600" dirty="0"/>
          </a:p>
        </p:txBody>
      </p:sp>
      <p:sp>
        <p:nvSpPr>
          <p:cNvPr id="3" name="ZoneTexte 2">
            <a:extLst>
              <a:ext uri="{FF2B5EF4-FFF2-40B4-BE49-F238E27FC236}">
                <a16:creationId xmlns:a16="http://schemas.microsoft.com/office/drawing/2014/main" id="{5305B389-021B-4419-AF35-FAC02DBCDC1F}"/>
              </a:ext>
            </a:extLst>
          </p:cNvPr>
          <p:cNvSpPr txBox="1"/>
          <p:nvPr/>
        </p:nvSpPr>
        <p:spPr>
          <a:xfrm>
            <a:off x="4800600" y="3429000"/>
            <a:ext cx="7245626" cy="1600438"/>
          </a:xfrm>
          <a:prstGeom prst="rect">
            <a:avLst/>
          </a:prstGeom>
          <a:noFill/>
        </p:spPr>
        <p:txBody>
          <a:bodyPr wrap="square" rtlCol="0">
            <a:spAutoFit/>
          </a:bodyPr>
          <a:lstStyle/>
          <a:p>
            <a:r>
              <a:rPr lang="fr-FR" sz="1400" dirty="0">
                <a:latin typeface="Arial" panose="020B0604020202020204" pitchFamily="34" charset="0"/>
                <a:cs typeface="Arial" panose="020B0604020202020204" pitchFamily="34" charset="0"/>
              </a:rPr>
              <a:t>La distance entre les deux bras est de </a:t>
            </a:r>
            <a:r>
              <a:rPr lang="fr-FR" sz="1400" b="1" dirty="0">
                <a:solidFill>
                  <a:srgbClr val="FF0000"/>
                </a:solidFill>
                <a:latin typeface="Arial" panose="020B0604020202020204" pitchFamily="34" charset="0"/>
                <a:cs typeface="Arial" panose="020B0604020202020204" pitchFamily="34" charset="0"/>
              </a:rPr>
              <a:t>264 mm</a:t>
            </a:r>
            <a:r>
              <a:rPr lang="fr-FR" sz="1400" dirty="0">
                <a:latin typeface="Arial" panose="020B0604020202020204" pitchFamily="34" charset="0"/>
                <a:cs typeface="Arial" panose="020B0604020202020204" pitchFamily="34" charset="0"/>
              </a:rPr>
              <a:t>, longueur à laquelle il faut retrancher les 2 épaulements (</a:t>
            </a:r>
            <a:r>
              <a:rPr lang="fr-FR" sz="1400" b="1" dirty="0">
                <a:solidFill>
                  <a:srgbClr val="FF0000"/>
                </a:solidFill>
                <a:latin typeface="Arial" panose="020B0604020202020204" pitchFamily="34" charset="0"/>
                <a:cs typeface="Arial" panose="020B0604020202020204" pitchFamily="34" charset="0"/>
              </a:rPr>
              <a:t>8 mm</a:t>
            </a:r>
            <a:r>
              <a:rPr lang="fr-FR" sz="1400" dirty="0">
                <a:latin typeface="Arial" panose="020B0604020202020204" pitchFamily="34" charset="0"/>
                <a:cs typeface="Arial" panose="020B0604020202020204" pitchFamily="34" charset="0"/>
              </a:rPr>
              <a:t>), les 2 écrous (</a:t>
            </a:r>
            <a:r>
              <a:rPr lang="fr-FR" sz="1400" b="1" dirty="0">
                <a:solidFill>
                  <a:srgbClr val="FF0000"/>
                </a:solidFill>
                <a:latin typeface="Arial" panose="020B0604020202020204" pitchFamily="34" charset="0"/>
                <a:cs typeface="Arial" panose="020B0604020202020204" pitchFamily="34" charset="0"/>
              </a:rPr>
              <a:t>20 mm</a:t>
            </a:r>
            <a:r>
              <a:rPr lang="fr-FR" sz="1400" dirty="0">
                <a:latin typeface="Arial" panose="020B0604020202020204" pitchFamily="34" charset="0"/>
                <a:cs typeface="Arial" panose="020B0604020202020204" pitchFamily="34" charset="0"/>
              </a:rPr>
              <a:t>) et 2 hauteurs de tête de vis (</a:t>
            </a:r>
            <a:r>
              <a:rPr lang="fr-FR" sz="1400" b="1" dirty="0">
                <a:solidFill>
                  <a:srgbClr val="FF0000"/>
                </a:solidFill>
                <a:latin typeface="Arial" panose="020B0604020202020204" pitchFamily="34" charset="0"/>
                <a:cs typeface="Arial" panose="020B0604020202020204" pitchFamily="34" charset="0"/>
              </a:rPr>
              <a:t>40 mm</a:t>
            </a:r>
            <a:r>
              <a:rPr lang="fr-FR" sz="1400" dirty="0">
                <a:latin typeface="Arial" panose="020B0604020202020204" pitchFamily="34" charset="0"/>
                <a:cs typeface="Arial" panose="020B0604020202020204" pitchFamily="34" charset="0"/>
              </a:rPr>
              <a:t>) . Soit 264-88 =  </a:t>
            </a:r>
            <a:r>
              <a:rPr lang="fr-FR" sz="1400" b="1" dirty="0">
                <a:solidFill>
                  <a:srgbClr val="FF0000"/>
                </a:solidFill>
                <a:latin typeface="Arial" panose="020B0604020202020204" pitchFamily="34" charset="0"/>
                <a:cs typeface="Arial" panose="020B0604020202020204" pitchFamily="34" charset="0"/>
              </a:rPr>
              <a:t>176</a:t>
            </a:r>
            <a:r>
              <a:rPr lang="fr-FR" sz="1400" dirty="0">
                <a:latin typeface="Arial" panose="020B0604020202020204" pitchFamily="34" charset="0"/>
                <a:cs typeface="Arial" panose="020B0604020202020204" pitchFamily="34" charset="0"/>
              </a:rPr>
              <a:t> et la partie de l’écrou de roue qui </a:t>
            </a:r>
            <a:r>
              <a:rPr lang="fr-FR" sz="1400" dirty="0" err="1">
                <a:latin typeface="Arial" panose="020B0604020202020204" pitchFamily="34" charset="0"/>
                <a:cs typeface="Arial" panose="020B0604020202020204" pitchFamily="34" charset="0"/>
              </a:rPr>
              <a:t>dépassse</a:t>
            </a:r>
            <a:r>
              <a:rPr lang="fr-FR" sz="1400" dirty="0">
                <a:latin typeface="Arial" panose="020B0604020202020204" pitchFamily="34" charset="0"/>
                <a:cs typeface="Arial" panose="020B0604020202020204" pitchFamily="34" charset="0"/>
              </a:rPr>
              <a:t> de la vis M18 (7 </a:t>
            </a:r>
            <a:r>
              <a:rPr lang="fr-FR" sz="1400" dirty="0" err="1">
                <a:latin typeface="Arial" panose="020B0604020202020204" pitchFamily="34" charset="0"/>
                <a:cs typeface="Arial" panose="020B0604020202020204" pitchFamily="34" charset="0"/>
              </a:rPr>
              <a:t>mmd’axe</a:t>
            </a:r>
            <a:r>
              <a:rPr lang="fr-FR" sz="1400" dirty="0">
                <a:latin typeface="Arial" panose="020B0604020202020204" pitchFamily="34" charset="0"/>
                <a:cs typeface="Arial" panose="020B0604020202020204" pitchFamily="34" charset="0"/>
              </a:rPr>
              <a:t> du vélo avec transmission dans le moyeu est de </a:t>
            </a:r>
            <a:r>
              <a:rPr lang="fr-FR" sz="1400" b="1" dirty="0">
                <a:solidFill>
                  <a:srgbClr val="FF0000"/>
                </a:solidFill>
                <a:latin typeface="Arial" panose="020B0604020202020204" pitchFamily="34" charset="0"/>
                <a:cs typeface="Arial" panose="020B0604020202020204" pitchFamily="34" charset="0"/>
              </a:rPr>
              <a:t>205 mm</a:t>
            </a:r>
            <a:r>
              <a:rPr lang="fr-FR" sz="1400" dirty="0">
                <a:latin typeface="Arial" panose="020B0604020202020204" pitchFamily="34" charset="0"/>
                <a:cs typeface="Arial" panose="020B0604020202020204" pitchFamily="34" charset="0"/>
              </a:rPr>
              <a:t>. Sachant qu’un des écrous sera dans le profil conique d’une des têtes de vis on gagne 15 mm. Il reste donc 264-205 +15 = 74 mm pour l’épaisseur des deux épaulements des manchons, la hauteur des  têtes de vis et les écrous de blocage. Soit 37 mm de chaque côté</a:t>
            </a:r>
          </a:p>
        </p:txBody>
      </p:sp>
      <p:cxnSp>
        <p:nvCxnSpPr>
          <p:cNvPr id="10" name="Connecteur droit avec flèche 9">
            <a:extLst>
              <a:ext uri="{FF2B5EF4-FFF2-40B4-BE49-F238E27FC236}">
                <a16:creationId xmlns:a16="http://schemas.microsoft.com/office/drawing/2014/main" id="{13BF8F3F-03E9-4A6E-80F4-08709E02CF96}"/>
              </a:ext>
            </a:extLst>
          </p:cNvPr>
          <p:cNvCxnSpPr/>
          <p:nvPr/>
        </p:nvCxnSpPr>
        <p:spPr>
          <a:xfrm>
            <a:off x="2226080" y="5323125"/>
            <a:ext cx="7380000" cy="0"/>
          </a:xfrm>
          <a:prstGeom prst="straightConnector1">
            <a:avLst/>
          </a:prstGeom>
          <a:ln>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33ED21D3-D2C5-4B5F-9105-A00205F88299}"/>
              </a:ext>
            </a:extLst>
          </p:cNvPr>
          <p:cNvSpPr/>
          <p:nvPr/>
        </p:nvSpPr>
        <p:spPr>
          <a:xfrm>
            <a:off x="570080" y="5144850"/>
            <a:ext cx="828000" cy="1260000"/>
          </a:xfrm>
          <a:prstGeom prst="rect">
            <a:avLst/>
          </a:prstGeom>
          <a:solidFill>
            <a:schemeClr val="accent1">
              <a:alpha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1" name="Rectangle 30">
            <a:extLst>
              <a:ext uri="{FF2B5EF4-FFF2-40B4-BE49-F238E27FC236}">
                <a16:creationId xmlns:a16="http://schemas.microsoft.com/office/drawing/2014/main" id="{A4E4866F-2296-40FB-A131-FE227C33EC28}"/>
              </a:ext>
            </a:extLst>
          </p:cNvPr>
          <p:cNvSpPr/>
          <p:nvPr/>
        </p:nvSpPr>
        <p:spPr>
          <a:xfrm>
            <a:off x="10902080" y="5134143"/>
            <a:ext cx="828000" cy="1260000"/>
          </a:xfrm>
          <a:prstGeom prst="rect">
            <a:avLst/>
          </a:prstGeom>
          <a:solidFill>
            <a:schemeClr val="accent1">
              <a:alpha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4" name="Rectangle 13">
            <a:extLst>
              <a:ext uri="{FF2B5EF4-FFF2-40B4-BE49-F238E27FC236}">
                <a16:creationId xmlns:a16="http://schemas.microsoft.com/office/drawing/2014/main" id="{127B8925-481D-4210-89DB-D4A24F0A1BB1}"/>
              </a:ext>
            </a:extLst>
          </p:cNvPr>
          <p:cNvSpPr/>
          <p:nvPr/>
        </p:nvSpPr>
        <p:spPr>
          <a:xfrm>
            <a:off x="3018080" y="5539603"/>
            <a:ext cx="5796000" cy="468000"/>
          </a:xfrm>
          <a:prstGeom prst="rect">
            <a:avLst/>
          </a:prstGeom>
          <a:solidFill>
            <a:srgbClr val="92D050"/>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Trapèze 14">
            <a:extLst>
              <a:ext uri="{FF2B5EF4-FFF2-40B4-BE49-F238E27FC236}">
                <a16:creationId xmlns:a16="http://schemas.microsoft.com/office/drawing/2014/main" id="{E337F6A5-29B6-4E47-8159-CB0FE4EB09B0}"/>
              </a:ext>
            </a:extLst>
          </p:cNvPr>
          <p:cNvSpPr/>
          <p:nvPr/>
        </p:nvSpPr>
        <p:spPr>
          <a:xfrm rot="5400000">
            <a:off x="8976080" y="5380313"/>
            <a:ext cx="468000" cy="792000"/>
          </a:xfrm>
          <a:prstGeom prst="trapezoid">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2" name="Trapèze 31">
            <a:extLst>
              <a:ext uri="{FF2B5EF4-FFF2-40B4-BE49-F238E27FC236}">
                <a16:creationId xmlns:a16="http://schemas.microsoft.com/office/drawing/2014/main" id="{EF207A68-5944-40A8-8726-313D0335CCCE}"/>
              </a:ext>
            </a:extLst>
          </p:cNvPr>
          <p:cNvSpPr/>
          <p:nvPr/>
        </p:nvSpPr>
        <p:spPr>
          <a:xfrm rot="16200000">
            <a:off x="2388080" y="5377603"/>
            <a:ext cx="468000" cy="792000"/>
          </a:xfrm>
          <a:prstGeom prst="trapezoid">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33" name="Connecteur droit avec flèche 32">
            <a:extLst>
              <a:ext uri="{FF2B5EF4-FFF2-40B4-BE49-F238E27FC236}">
                <a16:creationId xmlns:a16="http://schemas.microsoft.com/office/drawing/2014/main" id="{B89AB062-6FBF-4430-99AA-7B1E7D527736}"/>
              </a:ext>
            </a:extLst>
          </p:cNvPr>
          <p:cNvCxnSpPr/>
          <p:nvPr/>
        </p:nvCxnSpPr>
        <p:spPr>
          <a:xfrm>
            <a:off x="1398080" y="6754575"/>
            <a:ext cx="9504000" cy="0"/>
          </a:xfrm>
          <a:prstGeom prst="straightConnector1">
            <a:avLst/>
          </a:prstGeom>
          <a:ln>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5" name="Connecteur droit avec flèche 34">
            <a:extLst>
              <a:ext uri="{FF2B5EF4-FFF2-40B4-BE49-F238E27FC236}">
                <a16:creationId xmlns:a16="http://schemas.microsoft.com/office/drawing/2014/main" id="{BEFFC355-79BB-4323-807D-82C721C29876}"/>
              </a:ext>
            </a:extLst>
          </p:cNvPr>
          <p:cNvCxnSpPr/>
          <p:nvPr/>
        </p:nvCxnSpPr>
        <p:spPr>
          <a:xfrm>
            <a:off x="1115562" y="4943475"/>
            <a:ext cx="9504000"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8" name="Connecteur droit 17">
            <a:extLst>
              <a:ext uri="{FF2B5EF4-FFF2-40B4-BE49-F238E27FC236}">
                <a16:creationId xmlns:a16="http://schemas.microsoft.com/office/drawing/2014/main" id="{F2363B4A-1C3E-4AF7-947F-29D974743CCC}"/>
              </a:ext>
            </a:extLst>
          </p:cNvPr>
          <p:cNvCxnSpPr/>
          <p:nvPr/>
        </p:nvCxnSpPr>
        <p:spPr>
          <a:xfrm>
            <a:off x="1398080" y="6404850"/>
            <a:ext cx="2095" cy="5475"/>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Connecteur droit 19">
            <a:extLst>
              <a:ext uri="{FF2B5EF4-FFF2-40B4-BE49-F238E27FC236}">
                <a16:creationId xmlns:a16="http://schemas.microsoft.com/office/drawing/2014/main" id="{419371D7-2E37-4BA5-97F5-5F1ADAF0FCF6}"/>
              </a:ext>
            </a:extLst>
          </p:cNvPr>
          <p:cNvCxnSpPr/>
          <p:nvPr/>
        </p:nvCxnSpPr>
        <p:spPr>
          <a:xfrm>
            <a:off x="1406136" y="6403603"/>
            <a:ext cx="0" cy="3960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4" name="Connecteur droit 43">
            <a:extLst>
              <a:ext uri="{FF2B5EF4-FFF2-40B4-BE49-F238E27FC236}">
                <a16:creationId xmlns:a16="http://schemas.microsoft.com/office/drawing/2014/main" id="{9B90BE62-0162-4775-8C06-F6E3476D3E5E}"/>
              </a:ext>
            </a:extLst>
          </p:cNvPr>
          <p:cNvCxnSpPr/>
          <p:nvPr/>
        </p:nvCxnSpPr>
        <p:spPr>
          <a:xfrm>
            <a:off x="2230335" y="5277725"/>
            <a:ext cx="0" cy="3960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6" name="Connecteur droit avec flèche 45">
            <a:extLst>
              <a:ext uri="{FF2B5EF4-FFF2-40B4-BE49-F238E27FC236}">
                <a16:creationId xmlns:a16="http://schemas.microsoft.com/office/drawing/2014/main" id="{BFE203B2-A249-4856-BA63-C7921FCD2EF9}"/>
              </a:ext>
            </a:extLst>
          </p:cNvPr>
          <p:cNvCxnSpPr/>
          <p:nvPr/>
        </p:nvCxnSpPr>
        <p:spPr>
          <a:xfrm>
            <a:off x="1457624" y="5054600"/>
            <a:ext cx="9504000"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8" name="Connecteur droit 47">
            <a:extLst>
              <a:ext uri="{FF2B5EF4-FFF2-40B4-BE49-F238E27FC236}">
                <a16:creationId xmlns:a16="http://schemas.microsoft.com/office/drawing/2014/main" id="{F5B5869B-4C34-4FBE-931E-02CF1D698598}"/>
              </a:ext>
            </a:extLst>
          </p:cNvPr>
          <p:cNvCxnSpPr>
            <a:cxnSpLocks/>
          </p:cNvCxnSpPr>
          <p:nvPr/>
        </p:nvCxnSpPr>
        <p:spPr>
          <a:xfrm>
            <a:off x="1558297" y="6394143"/>
            <a:ext cx="0" cy="214443"/>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9" name="Connecteur droit 48">
            <a:extLst>
              <a:ext uri="{FF2B5EF4-FFF2-40B4-BE49-F238E27FC236}">
                <a16:creationId xmlns:a16="http://schemas.microsoft.com/office/drawing/2014/main" id="{79E18CB4-DFE3-4B87-9973-9B662AF50591}"/>
              </a:ext>
            </a:extLst>
          </p:cNvPr>
          <p:cNvCxnSpPr>
            <a:cxnSpLocks/>
          </p:cNvCxnSpPr>
          <p:nvPr/>
        </p:nvCxnSpPr>
        <p:spPr>
          <a:xfrm>
            <a:off x="1918179" y="6325087"/>
            <a:ext cx="0" cy="28349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0" name="Connecteur droit 49">
            <a:extLst>
              <a:ext uri="{FF2B5EF4-FFF2-40B4-BE49-F238E27FC236}">
                <a16:creationId xmlns:a16="http://schemas.microsoft.com/office/drawing/2014/main" id="{A2AF7A3A-C384-4F24-A228-51FED62CC55F}"/>
              </a:ext>
            </a:extLst>
          </p:cNvPr>
          <p:cNvCxnSpPr/>
          <p:nvPr/>
        </p:nvCxnSpPr>
        <p:spPr>
          <a:xfrm>
            <a:off x="10915795" y="6394143"/>
            <a:ext cx="0" cy="3960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1" name="Connecteur droit 50">
            <a:extLst>
              <a:ext uri="{FF2B5EF4-FFF2-40B4-BE49-F238E27FC236}">
                <a16:creationId xmlns:a16="http://schemas.microsoft.com/office/drawing/2014/main" id="{85A3AFC1-6E49-4E04-8DE7-78611A8275AF}"/>
              </a:ext>
            </a:extLst>
          </p:cNvPr>
          <p:cNvCxnSpPr/>
          <p:nvPr/>
        </p:nvCxnSpPr>
        <p:spPr>
          <a:xfrm>
            <a:off x="3018080" y="6014325"/>
            <a:ext cx="0" cy="3960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2" name="Connecteur droit 51">
            <a:extLst>
              <a:ext uri="{FF2B5EF4-FFF2-40B4-BE49-F238E27FC236}">
                <a16:creationId xmlns:a16="http://schemas.microsoft.com/office/drawing/2014/main" id="{E6495708-2789-44BC-BE8A-586A64E9658E}"/>
              </a:ext>
            </a:extLst>
          </p:cNvPr>
          <p:cNvCxnSpPr/>
          <p:nvPr/>
        </p:nvCxnSpPr>
        <p:spPr>
          <a:xfrm>
            <a:off x="9610740" y="5277725"/>
            <a:ext cx="0" cy="3960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3" name="Connecteur droit 52">
            <a:extLst>
              <a:ext uri="{FF2B5EF4-FFF2-40B4-BE49-F238E27FC236}">
                <a16:creationId xmlns:a16="http://schemas.microsoft.com/office/drawing/2014/main" id="{312289E0-D038-4B78-8552-8050750058B9}"/>
              </a:ext>
            </a:extLst>
          </p:cNvPr>
          <p:cNvCxnSpPr/>
          <p:nvPr/>
        </p:nvCxnSpPr>
        <p:spPr>
          <a:xfrm>
            <a:off x="8804570" y="6007603"/>
            <a:ext cx="0" cy="3960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4" name="Connecteur droit avec flèche 53">
            <a:extLst>
              <a:ext uri="{FF2B5EF4-FFF2-40B4-BE49-F238E27FC236}">
                <a16:creationId xmlns:a16="http://schemas.microsoft.com/office/drawing/2014/main" id="{00A77067-9CD5-453A-86DA-6F05CC853AB1}"/>
              </a:ext>
            </a:extLst>
          </p:cNvPr>
          <p:cNvCxnSpPr>
            <a:cxnSpLocks/>
          </p:cNvCxnSpPr>
          <p:nvPr/>
        </p:nvCxnSpPr>
        <p:spPr>
          <a:xfrm flipV="1">
            <a:off x="3018080" y="6199425"/>
            <a:ext cx="5786490" cy="12900"/>
          </a:xfrm>
          <a:prstGeom prst="straightConnector1">
            <a:avLst/>
          </a:prstGeom>
          <a:ln>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3" name="Rectangle 22">
            <a:extLst>
              <a:ext uri="{FF2B5EF4-FFF2-40B4-BE49-F238E27FC236}">
                <a16:creationId xmlns:a16="http://schemas.microsoft.com/office/drawing/2014/main" id="{4158DF82-581B-4D4E-B22D-E9336EA7F753}"/>
              </a:ext>
            </a:extLst>
          </p:cNvPr>
          <p:cNvSpPr/>
          <p:nvPr/>
        </p:nvSpPr>
        <p:spPr>
          <a:xfrm>
            <a:off x="1406136" y="5144849"/>
            <a:ext cx="144000" cy="1260000"/>
          </a:xfrm>
          <a:prstGeom prst="rect">
            <a:avLst/>
          </a:prstGeom>
          <a:solidFill>
            <a:schemeClr val="accent1">
              <a:alpha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55" name="Connecteur droit avec flèche 54">
            <a:extLst>
              <a:ext uri="{FF2B5EF4-FFF2-40B4-BE49-F238E27FC236}">
                <a16:creationId xmlns:a16="http://schemas.microsoft.com/office/drawing/2014/main" id="{8856CFA4-9C6B-4196-9BDB-40EC41A5334B}"/>
              </a:ext>
            </a:extLst>
          </p:cNvPr>
          <p:cNvCxnSpPr>
            <a:cxnSpLocks/>
          </p:cNvCxnSpPr>
          <p:nvPr/>
        </p:nvCxnSpPr>
        <p:spPr>
          <a:xfrm flipV="1">
            <a:off x="1556614" y="6558097"/>
            <a:ext cx="360000" cy="1"/>
          </a:xfrm>
          <a:prstGeom prst="straightConnector1">
            <a:avLst/>
          </a:prstGeom>
          <a:ln>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57" name="Rectangle 56">
            <a:extLst>
              <a:ext uri="{FF2B5EF4-FFF2-40B4-BE49-F238E27FC236}">
                <a16:creationId xmlns:a16="http://schemas.microsoft.com/office/drawing/2014/main" id="{3376763D-B8BA-421F-B047-59874D69525A}"/>
              </a:ext>
            </a:extLst>
          </p:cNvPr>
          <p:cNvSpPr/>
          <p:nvPr/>
        </p:nvSpPr>
        <p:spPr>
          <a:xfrm>
            <a:off x="1558179" y="5245087"/>
            <a:ext cx="360000" cy="1080000"/>
          </a:xfrm>
          <a:prstGeom prst="rect">
            <a:avLst/>
          </a:prstGeom>
          <a:solidFill>
            <a:schemeClr val="accent2">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8" name="Rectangle 57">
            <a:extLst>
              <a:ext uri="{FF2B5EF4-FFF2-40B4-BE49-F238E27FC236}">
                <a16:creationId xmlns:a16="http://schemas.microsoft.com/office/drawing/2014/main" id="{3024CF1A-1D14-4F4C-BB4C-10A7DF5AB8E5}"/>
              </a:ext>
            </a:extLst>
          </p:cNvPr>
          <p:cNvSpPr/>
          <p:nvPr/>
        </p:nvSpPr>
        <p:spPr>
          <a:xfrm>
            <a:off x="10375360" y="5232487"/>
            <a:ext cx="360000" cy="1080000"/>
          </a:xfrm>
          <a:prstGeom prst="rect">
            <a:avLst/>
          </a:prstGeom>
          <a:solidFill>
            <a:schemeClr val="accent2">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9" name="Rectangle 58">
            <a:extLst>
              <a:ext uri="{FF2B5EF4-FFF2-40B4-BE49-F238E27FC236}">
                <a16:creationId xmlns:a16="http://schemas.microsoft.com/office/drawing/2014/main" id="{21E5DB76-0486-44A6-9976-AD3C32BDD716}"/>
              </a:ext>
            </a:extLst>
          </p:cNvPr>
          <p:cNvSpPr/>
          <p:nvPr/>
        </p:nvSpPr>
        <p:spPr>
          <a:xfrm>
            <a:off x="10748028" y="5134143"/>
            <a:ext cx="144000" cy="1260000"/>
          </a:xfrm>
          <a:prstGeom prst="rect">
            <a:avLst/>
          </a:prstGeom>
          <a:solidFill>
            <a:schemeClr val="accent1">
              <a:alpha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0" name="Rectangle 59">
            <a:extLst>
              <a:ext uri="{FF2B5EF4-FFF2-40B4-BE49-F238E27FC236}">
                <a16:creationId xmlns:a16="http://schemas.microsoft.com/office/drawing/2014/main" id="{F58F5E09-0D39-48CB-BDA7-39DDA1C21C5A}"/>
              </a:ext>
            </a:extLst>
          </p:cNvPr>
          <p:cNvSpPr/>
          <p:nvPr/>
        </p:nvSpPr>
        <p:spPr>
          <a:xfrm>
            <a:off x="9642692" y="5287726"/>
            <a:ext cx="720000" cy="972000"/>
          </a:xfrm>
          <a:prstGeom prst="rect">
            <a:avLst/>
          </a:prstGeom>
          <a:solidFill>
            <a:schemeClr val="accent1">
              <a:alpha val="20000"/>
            </a:schemeClr>
          </a:solidFill>
          <a:ln>
            <a:solidFill>
              <a:schemeClr val="accent1">
                <a:shade val="50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63" name="Rectangle 62">
            <a:extLst>
              <a:ext uri="{FF2B5EF4-FFF2-40B4-BE49-F238E27FC236}">
                <a16:creationId xmlns:a16="http://schemas.microsoft.com/office/drawing/2014/main" id="{7F046AC1-18EF-499A-B5A7-B97520C107AD}"/>
              </a:ext>
            </a:extLst>
          </p:cNvPr>
          <p:cNvSpPr/>
          <p:nvPr/>
        </p:nvSpPr>
        <p:spPr>
          <a:xfrm>
            <a:off x="1930036" y="5301661"/>
            <a:ext cx="720000" cy="972000"/>
          </a:xfrm>
          <a:prstGeom prst="rect">
            <a:avLst/>
          </a:prstGeom>
          <a:solidFill>
            <a:schemeClr val="accent1">
              <a:alpha val="20000"/>
            </a:schemeClr>
          </a:solidFill>
          <a:ln>
            <a:solidFill>
              <a:schemeClr val="accent1">
                <a:shade val="50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cxnSp>
        <p:nvCxnSpPr>
          <p:cNvPr id="64" name="Connecteur droit avec flèche 63">
            <a:extLst>
              <a:ext uri="{FF2B5EF4-FFF2-40B4-BE49-F238E27FC236}">
                <a16:creationId xmlns:a16="http://schemas.microsoft.com/office/drawing/2014/main" id="{ABA559B3-6499-49C4-9DD4-832D6E4913C7}"/>
              </a:ext>
            </a:extLst>
          </p:cNvPr>
          <p:cNvCxnSpPr>
            <a:cxnSpLocks/>
          </p:cNvCxnSpPr>
          <p:nvPr/>
        </p:nvCxnSpPr>
        <p:spPr>
          <a:xfrm flipV="1">
            <a:off x="2222500" y="5789161"/>
            <a:ext cx="427536" cy="2039"/>
          </a:xfrm>
          <a:prstGeom prst="straightConnector1">
            <a:avLst/>
          </a:prstGeom>
          <a:ln>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9" name="Connecteur droit 68">
            <a:extLst>
              <a:ext uri="{FF2B5EF4-FFF2-40B4-BE49-F238E27FC236}">
                <a16:creationId xmlns:a16="http://schemas.microsoft.com/office/drawing/2014/main" id="{BDBDEAFB-E8CF-44CC-A874-6D5830EF0FC7}"/>
              </a:ext>
            </a:extLst>
          </p:cNvPr>
          <p:cNvCxnSpPr/>
          <p:nvPr/>
        </p:nvCxnSpPr>
        <p:spPr>
          <a:xfrm>
            <a:off x="2650036" y="5114450"/>
            <a:ext cx="0" cy="3960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9" name="Connecteur droit 38">
            <a:extLst>
              <a:ext uri="{FF2B5EF4-FFF2-40B4-BE49-F238E27FC236}">
                <a16:creationId xmlns:a16="http://schemas.microsoft.com/office/drawing/2014/main" id="{4F69565C-BDE3-406C-8301-8BBD7253ADD7}"/>
              </a:ext>
            </a:extLst>
          </p:cNvPr>
          <p:cNvCxnSpPr>
            <a:cxnSpLocks/>
          </p:cNvCxnSpPr>
          <p:nvPr/>
        </p:nvCxnSpPr>
        <p:spPr>
          <a:xfrm flipH="1">
            <a:off x="2290036" y="3603834"/>
            <a:ext cx="2275" cy="117533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3" name="Connecteur droit 42">
            <a:extLst>
              <a:ext uri="{FF2B5EF4-FFF2-40B4-BE49-F238E27FC236}">
                <a16:creationId xmlns:a16="http://schemas.microsoft.com/office/drawing/2014/main" id="{A2AF4310-153E-449C-8274-295BB35364CE}"/>
              </a:ext>
            </a:extLst>
          </p:cNvPr>
          <p:cNvCxnSpPr>
            <a:cxnSpLocks/>
          </p:cNvCxnSpPr>
          <p:nvPr/>
        </p:nvCxnSpPr>
        <p:spPr>
          <a:xfrm>
            <a:off x="1051404" y="3915274"/>
            <a:ext cx="0" cy="86389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7" name="Connecteur droit avec flèche 46">
            <a:extLst>
              <a:ext uri="{FF2B5EF4-FFF2-40B4-BE49-F238E27FC236}">
                <a16:creationId xmlns:a16="http://schemas.microsoft.com/office/drawing/2014/main" id="{CB5F9EA7-E402-4948-AB2B-429E078C72AA}"/>
              </a:ext>
            </a:extLst>
          </p:cNvPr>
          <p:cNvCxnSpPr>
            <a:cxnSpLocks/>
          </p:cNvCxnSpPr>
          <p:nvPr/>
        </p:nvCxnSpPr>
        <p:spPr>
          <a:xfrm>
            <a:off x="1051404" y="4722392"/>
            <a:ext cx="1238632" cy="6339"/>
          </a:xfrm>
          <a:prstGeom prst="straightConnector1">
            <a:avLst/>
          </a:prstGeom>
          <a:ln>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2" name="ZoneTexte 21">
            <a:extLst>
              <a:ext uri="{FF2B5EF4-FFF2-40B4-BE49-F238E27FC236}">
                <a16:creationId xmlns:a16="http://schemas.microsoft.com/office/drawing/2014/main" id="{1846A5A5-59AF-4E89-B6A4-D875671F8ED0}"/>
              </a:ext>
            </a:extLst>
          </p:cNvPr>
          <p:cNvSpPr txBox="1"/>
          <p:nvPr/>
        </p:nvSpPr>
        <p:spPr>
          <a:xfrm>
            <a:off x="1478136" y="4453459"/>
            <a:ext cx="467862" cy="307777"/>
          </a:xfrm>
          <a:prstGeom prst="rect">
            <a:avLst/>
          </a:prstGeom>
          <a:noFill/>
        </p:spPr>
        <p:txBody>
          <a:bodyPr wrap="square" rtlCol="0">
            <a:spAutoFit/>
          </a:bodyPr>
          <a:lstStyle/>
          <a:p>
            <a:r>
              <a:rPr lang="fr-FR" sz="1400" dirty="0"/>
              <a:t>22</a:t>
            </a:r>
          </a:p>
        </p:txBody>
      </p:sp>
      <p:sp>
        <p:nvSpPr>
          <p:cNvPr id="56" name="ZoneTexte 55">
            <a:extLst>
              <a:ext uri="{FF2B5EF4-FFF2-40B4-BE49-F238E27FC236}">
                <a16:creationId xmlns:a16="http://schemas.microsoft.com/office/drawing/2014/main" id="{5FDBA6E3-EA56-4DB5-B80E-C908D37EBCDF}"/>
              </a:ext>
            </a:extLst>
          </p:cNvPr>
          <p:cNvSpPr txBox="1"/>
          <p:nvPr/>
        </p:nvSpPr>
        <p:spPr>
          <a:xfrm>
            <a:off x="121730" y="922223"/>
            <a:ext cx="5871697" cy="369332"/>
          </a:xfrm>
          <a:prstGeom prst="rect">
            <a:avLst/>
          </a:prstGeom>
          <a:solidFill>
            <a:srgbClr val="92D050"/>
          </a:solidFill>
        </p:spPr>
        <p:txBody>
          <a:bodyPr wrap="square" rtlCol="0">
            <a:spAutoFit/>
          </a:bodyPr>
          <a:lstStyle/>
          <a:p>
            <a:pPr algn="ctr"/>
            <a:r>
              <a:rPr lang="fr-FR" b="1" dirty="0">
                <a:solidFill>
                  <a:srgbClr val="FF0000"/>
                </a:solidFill>
              </a:rPr>
              <a:t>ETAT ACTUEL VELO</a:t>
            </a:r>
          </a:p>
        </p:txBody>
      </p:sp>
    </p:spTree>
    <p:extLst>
      <p:ext uri="{BB962C8B-B14F-4D97-AF65-F5344CB8AC3E}">
        <p14:creationId xmlns:p14="http://schemas.microsoft.com/office/powerpoint/2010/main" val="17969549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0" name="Image 79">
            <a:extLst>
              <a:ext uri="{FF2B5EF4-FFF2-40B4-BE49-F238E27FC236}">
                <a16:creationId xmlns:a16="http://schemas.microsoft.com/office/drawing/2014/main" id="{2BC8CF2B-3650-43C7-B5BB-F3E00193FC0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0800000">
            <a:off x="49651" y="2525456"/>
            <a:ext cx="966963" cy="711002"/>
          </a:xfrm>
          <a:prstGeom prst="rect">
            <a:avLst/>
          </a:prstGeom>
        </p:spPr>
      </p:pic>
      <p:sp>
        <p:nvSpPr>
          <p:cNvPr id="2" name="Titre 1">
            <a:extLst>
              <a:ext uri="{FF2B5EF4-FFF2-40B4-BE49-F238E27FC236}">
                <a16:creationId xmlns:a16="http://schemas.microsoft.com/office/drawing/2014/main" id="{B202BDF3-A229-4F22-AAE9-6E84649CE181}"/>
              </a:ext>
            </a:extLst>
          </p:cNvPr>
          <p:cNvSpPr>
            <a:spLocks noGrp="1"/>
          </p:cNvSpPr>
          <p:nvPr>
            <p:ph type="ctrTitle"/>
          </p:nvPr>
        </p:nvSpPr>
        <p:spPr>
          <a:xfrm>
            <a:off x="121730" y="196195"/>
            <a:ext cx="11924496" cy="662730"/>
          </a:xfrm>
          <a:solidFill>
            <a:schemeClr val="accent2">
              <a:lumMod val="20000"/>
              <a:lumOff val="80000"/>
            </a:schemeClr>
          </a:solidFill>
          <a:ln>
            <a:solidFill>
              <a:srgbClr val="FF0000"/>
            </a:solidFill>
          </a:ln>
        </p:spPr>
        <p:txBody>
          <a:bodyPr/>
          <a:lstStyle/>
          <a:p>
            <a:r>
              <a:rPr lang="fr-FR" sz="1800" dirty="0">
                <a:solidFill>
                  <a:srgbClr val="FF0000"/>
                </a:solidFill>
                <a:effectLst/>
                <a:latin typeface="Arial" panose="020B0604020202020204" pitchFamily="34" charset="0"/>
                <a:ea typeface="Calibri" panose="020F0502020204030204" pitchFamily="34" charset="0"/>
              </a:rPr>
              <a:t>ADAPTATION D’UN HOME TRAINER POUR RECEVOIR DES VELOS AVEC TRANSMISSION DANS LE MOYEU ET ROUE ARRIERE FIXEE AVEC ECROUS BORGNES CONIQUES</a:t>
            </a:r>
            <a:endParaRPr lang="fr-FR" dirty="0">
              <a:solidFill>
                <a:srgbClr val="FF0000"/>
              </a:solidFill>
            </a:endParaRPr>
          </a:p>
        </p:txBody>
      </p:sp>
      <p:sp>
        <p:nvSpPr>
          <p:cNvPr id="4" name="ZoneTexte 3">
            <a:extLst>
              <a:ext uri="{FF2B5EF4-FFF2-40B4-BE49-F238E27FC236}">
                <a16:creationId xmlns:a16="http://schemas.microsoft.com/office/drawing/2014/main" id="{264592AD-4EEB-4326-B702-B9745F5AAB88}"/>
              </a:ext>
            </a:extLst>
          </p:cNvPr>
          <p:cNvSpPr txBox="1"/>
          <p:nvPr/>
        </p:nvSpPr>
        <p:spPr>
          <a:xfrm>
            <a:off x="85601" y="5758720"/>
            <a:ext cx="12070267" cy="523220"/>
          </a:xfrm>
          <a:prstGeom prst="rect">
            <a:avLst/>
          </a:prstGeom>
          <a:solidFill>
            <a:schemeClr val="accent2">
              <a:lumMod val="20000"/>
              <a:lumOff val="80000"/>
            </a:schemeClr>
          </a:solidFill>
          <a:ln>
            <a:solidFill>
              <a:schemeClr val="accent1"/>
            </a:solidFill>
          </a:ln>
        </p:spPr>
        <p:txBody>
          <a:bodyPr wrap="square" rtlCol="0">
            <a:spAutoFit/>
          </a:bodyPr>
          <a:lstStyle/>
          <a:p>
            <a:r>
              <a:rPr lang="fr-FR" sz="1400" dirty="0"/>
              <a:t>Le principe retenu sera celui de deux vis M18 insérées dans deux manchons filetés métalliques  avec épaulement, que l’on glissera dans les tubes supports,</a:t>
            </a:r>
          </a:p>
          <a:p>
            <a:r>
              <a:rPr lang="fr-FR" sz="1400" dirty="0">
                <a:effectLst/>
                <a:latin typeface="Arial" panose="020B0604020202020204" pitchFamily="34" charset="0"/>
                <a:ea typeface="Calibri" panose="020F0502020204030204" pitchFamily="34" charset="0"/>
              </a:rPr>
              <a:t>La distance entre les deux bras du home trainer</a:t>
            </a:r>
            <a:r>
              <a:rPr lang="fr-FR" sz="1400" dirty="0">
                <a:latin typeface="Arial" panose="020B0604020202020204" pitchFamily="34" charset="0"/>
                <a:ea typeface="Calibri" panose="020F0502020204030204" pitchFamily="34" charset="0"/>
              </a:rPr>
              <a:t> de 264 mm ne permet pas de mettre des écrous M18 standard de 15 mm de haut</a:t>
            </a:r>
            <a:endParaRPr lang="fr-FR" sz="1600" dirty="0">
              <a:effectLst/>
              <a:latin typeface="Arial" panose="020B0604020202020204" pitchFamily="34" charset="0"/>
              <a:ea typeface="Calibri" panose="020F0502020204030204" pitchFamily="34" charset="0"/>
            </a:endParaRPr>
          </a:p>
        </p:txBody>
      </p:sp>
      <p:sp>
        <p:nvSpPr>
          <p:cNvPr id="42" name="ZoneTexte 41">
            <a:extLst>
              <a:ext uri="{FF2B5EF4-FFF2-40B4-BE49-F238E27FC236}">
                <a16:creationId xmlns:a16="http://schemas.microsoft.com/office/drawing/2014/main" id="{CCCF8D63-5B6A-444E-A198-9BE92B3B9C78}"/>
              </a:ext>
            </a:extLst>
          </p:cNvPr>
          <p:cNvSpPr txBox="1"/>
          <p:nvPr/>
        </p:nvSpPr>
        <p:spPr>
          <a:xfrm>
            <a:off x="1890661" y="900682"/>
            <a:ext cx="8567531" cy="369332"/>
          </a:xfrm>
          <a:prstGeom prst="rect">
            <a:avLst/>
          </a:prstGeom>
          <a:solidFill>
            <a:srgbClr val="92D050"/>
          </a:solidFill>
        </p:spPr>
        <p:txBody>
          <a:bodyPr wrap="square" rtlCol="0">
            <a:spAutoFit/>
          </a:bodyPr>
          <a:lstStyle/>
          <a:p>
            <a:pPr algn="ctr"/>
            <a:r>
              <a:rPr lang="fr-FR" b="1" dirty="0">
                <a:solidFill>
                  <a:srgbClr val="FF0000"/>
                </a:solidFill>
              </a:rPr>
              <a:t>ETAT FUTUR PIECES A USINER </a:t>
            </a:r>
          </a:p>
        </p:txBody>
      </p:sp>
      <p:sp>
        <p:nvSpPr>
          <p:cNvPr id="6" name="ZoneTexte 5">
            <a:extLst>
              <a:ext uri="{FF2B5EF4-FFF2-40B4-BE49-F238E27FC236}">
                <a16:creationId xmlns:a16="http://schemas.microsoft.com/office/drawing/2014/main" id="{BC7AF564-DF4A-4F89-BA42-A893814C7E33}"/>
              </a:ext>
            </a:extLst>
          </p:cNvPr>
          <p:cNvSpPr txBox="1"/>
          <p:nvPr/>
        </p:nvSpPr>
        <p:spPr>
          <a:xfrm>
            <a:off x="59072" y="4229200"/>
            <a:ext cx="897897" cy="830997"/>
          </a:xfrm>
          <a:prstGeom prst="rect">
            <a:avLst/>
          </a:prstGeom>
          <a:solidFill>
            <a:schemeClr val="accent6"/>
          </a:solidFill>
          <a:ln>
            <a:solidFill>
              <a:schemeClr val="accent1"/>
            </a:solidFill>
          </a:ln>
        </p:spPr>
        <p:txBody>
          <a:bodyPr wrap="square" rtlCol="0">
            <a:spAutoFit/>
          </a:bodyPr>
          <a:lstStyle/>
          <a:p>
            <a:pPr algn="ctr"/>
            <a:r>
              <a:rPr lang="fr-FR" sz="1200" dirty="0">
                <a:effectLst/>
                <a:latin typeface="Arial" panose="020B0604020202020204" pitchFamily="34" charset="0"/>
                <a:ea typeface="Calibri" panose="020F0502020204030204" pitchFamily="34" charset="0"/>
              </a:rPr>
              <a:t>Écrou sur axe roue vélo. Clef de 15</a:t>
            </a:r>
            <a:endParaRPr lang="fr-FR" sz="1200" dirty="0"/>
          </a:p>
        </p:txBody>
      </p:sp>
      <p:cxnSp>
        <p:nvCxnSpPr>
          <p:cNvPr id="16" name="Connecteur droit 15">
            <a:extLst>
              <a:ext uri="{FF2B5EF4-FFF2-40B4-BE49-F238E27FC236}">
                <a16:creationId xmlns:a16="http://schemas.microsoft.com/office/drawing/2014/main" id="{07280D26-1E3C-4D87-863D-B9E300D50360}"/>
              </a:ext>
            </a:extLst>
          </p:cNvPr>
          <p:cNvCxnSpPr>
            <a:cxnSpLocks/>
          </p:cNvCxnSpPr>
          <p:nvPr/>
        </p:nvCxnSpPr>
        <p:spPr>
          <a:xfrm flipV="1">
            <a:off x="1956144" y="3327242"/>
            <a:ext cx="0" cy="1001976"/>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7" name="Connecteur droit avec flèche 26">
            <a:extLst>
              <a:ext uri="{FF2B5EF4-FFF2-40B4-BE49-F238E27FC236}">
                <a16:creationId xmlns:a16="http://schemas.microsoft.com/office/drawing/2014/main" id="{37D9AC2B-DCBA-4CCC-A89B-AF1AAE15B2BA}"/>
              </a:ext>
            </a:extLst>
          </p:cNvPr>
          <p:cNvCxnSpPr>
            <a:cxnSpLocks/>
          </p:cNvCxnSpPr>
          <p:nvPr/>
        </p:nvCxnSpPr>
        <p:spPr>
          <a:xfrm>
            <a:off x="8048835" y="4306730"/>
            <a:ext cx="2532474" cy="0"/>
          </a:xfrm>
          <a:prstGeom prst="straightConnector1">
            <a:avLst/>
          </a:prstGeom>
          <a:ln>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8" name="Connecteur droit 37">
            <a:extLst>
              <a:ext uri="{FF2B5EF4-FFF2-40B4-BE49-F238E27FC236}">
                <a16:creationId xmlns:a16="http://schemas.microsoft.com/office/drawing/2014/main" id="{666320F0-7296-42DF-B050-B4F34CF03419}"/>
              </a:ext>
            </a:extLst>
          </p:cNvPr>
          <p:cNvCxnSpPr>
            <a:cxnSpLocks/>
          </p:cNvCxnSpPr>
          <p:nvPr/>
        </p:nvCxnSpPr>
        <p:spPr>
          <a:xfrm flipV="1">
            <a:off x="7460384" y="3156751"/>
            <a:ext cx="0" cy="11645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0" name="Connecteur droit avec flèche 39">
            <a:extLst>
              <a:ext uri="{FF2B5EF4-FFF2-40B4-BE49-F238E27FC236}">
                <a16:creationId xmlns:a16="http://schemas.microsoft.com/office/drawing/2014/main" id="{1736C6AC-3100-4395-B983-D7AC05786987}"/>
              </a:ext>
            </a:extLst>
          </p:cNvPr>
          <p:cNvCxnSpPr>
            <a:cxnSpLocks/>
          </p:cNvCxnSpPr>
          <p:nvPr/>
        </p:nvCxnSpPr>
        <p:spPr>
          <a:xfrm flipV="1">
            <a:off x="1950764" y="4273693"/>
            <a:ext cx="5521095" cy="4252"/>
          </a:xfrm>
          <a:prstGeom prst="straightConnector1">
            <a:avLst/>
          </a:prstGeom>
          <a:ln>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4" name="Rectangle 13">
            <a:extLst>
              <a:ext uri="{FF2B5EF4-FFF2-40B4-BE49-F238E27FC236}">
                <a16:creationId xmlns:a16="http://schemas.microsoft.com/office/drawing/2014/main" id="{A504C490-305D-491A-9F2F-882F9345A03D}"/>
              </a:ext>
            </a:extLst>
          </p:cNvPr>
          <p:cNvSpPr/>
          <p:nvPr/>
        </p:nvSpPr>
        <p:spPr>
          <a:xfrm>
            <a:off x="7907430" y="2273171"/>
            <a:ext cx="144000" cy="1260000"/>
          </a:xfrm>
          <a:prstGeom prst="rect">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Rectangle 14">
            <a:extLst>
              <a:ext uri="{FF2B5EF4-FFF2-40B4-BE49-F238E27FC236}">
                <a16:creationId xmlns:a16="http://schemas.microsoft.com/office/drawing/2014/main" id="{7490B907-246E-49C0-8748-302690599593}"/>
              </a:ext>
            </a:extLst>
          </p:cNvPr>
          <p:cNvSpPr/>
          <p:nvPr/>
        </p:nvSpPr>
        <p:spPr>
          <a:xfrm>
            <a:off x="8055072" y="2352073"/>
            <a:ext cx="2520000" cy="1098000"/>
          </a:xfrm>
          <a:prstGeom prst="rect">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9" name="ZoneTexte 38">
            <a:extLst>
              <a:ext uri="{FF2B5EF4-FFF2-40B4-BE49-F238E27FC236}">
                <a16:creationId xmlns:a16="http://schemas.microsoft.com/office/drawing/2014/main" id="{8CE4D332-888B-4B38-B4E1-F734818F9E18}"/>
              </a:ext>
            </a:extLst>
          </p:cNvPr>
          <p:cNvSpPr txBox="1"/>
          <p:nvPr/>
        </p:nvSpPr>
        <p:spPr>
          <a:xfrm>
            <a:off x="7193326" y="1735543"/>
            <a:ext cx="715813" cy="369332"/>
          </a:xfrm>
          <a:prstGeom prst="rect">
            <a:avLst/>
          </a:prstGeom>
          <a:noFill/>
        </p:spPr>
        <p:txBody>
          <a:bodyPr wrap="square" rtlCol="0">
            <a:spAutoFit/>
          </a:bodyPr>
          <a:lstStyle/>
          <a:p>
            <a:r>
              <a:rPr lang="fr-FR" dirty="0"/>
              <a:t>Ø 35</a:t>
            </a:r>
          </a:p>
        </p:txBody>
      </p:sp>
      <p:cxnSp>
        <p:nvCxnSpPr>
          <p:cNvPr id="44" name="Connecteur droit 43">
            <a:extLst>
              <a:ext uri="{FF2B5EF4-FFF2-40B4-BE49-F238E27FC236}">
                <a16:creationId xmlns:a16="http://schemas.microsoft.com/office/drawing/2014/main" id="{E7E1E95F-D663-49B8-801C-2992F3DC0242}"/>
              </a:ext>
            </a:extLst>
          </p:cNvPr>
          <p:cNvCxnSpPr>
            <a:cxnSpLocks/>
          </p:cNvCxnSpPr>
          <p:nvPr/>
        </p:nvCxnSpPr>
        <p:spPr>
          <a:xfrm flipV="1">
            <a:off x="8744242" y="4525682"/>
            <a:ext cx="0" cy="11645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6" name="Connecteur droit 45">
            <a:extLst>
              <a:ext uri="{FF2B5EF4-FFF2-40B4-BE49-F238E27FC236}">
                <a16:creationId xmlns:a16="http://schemas.microsoft.com/office/drawing/2014/main" id="{B9BFEB12-A809-4AEC-B407-4F687BB51E13}"/>
              </a:ext>
            </a:extLst>
          </p:cNvPr>
          <p:cNvCxnSpPr>
            <a:cxnSpLocks/>
          </p:cNvCxnSpPr>
          <p:nvPr/>
        </p:nvCxnSpPr>
        <p:spPr>
          <a:xfrm flipV="1">
            <a:off x="9170962" y="4540710"/>
            <a:ext cx="0" cy="11645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8" name="Connecteur droit 47">
            <a:extLst>
              <a:ext uri="{FF2B5EF4-FFF2-40B4-BE49-F238E27FC236}">
                <a16:creationId xmlns:a16="http://schemas.microsoft.com/office/drawing/2014/main" id="{E9800D36-BF0A-490C-9541-150F59B264EC}"/>
              </a:ext>
            </a:extLst>
          </p:cNvPr>
          <p:cNvCxnSpPr>
            <a:cxnSpLocks/>
          </p:cNvCxnSpPr>
          <p:nvPr/>
        </p:nvCxnSpPr>
        <p:spPr>
          <a:xfrm flipV="1">
            <a:off x="10575072" y="3453707"/>
            <a:ext cx="0" cy="927793"/>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9" name="Connecteur droit 48">
            <a:extLst>
              <a:ext uri="{FF2B5EF4-FFF2-40B4-BE49-F238E27FC236}">
                <a16:creationId xmlns:a16="http://schemas.microsoft.com/office/drawing/2014/main" id="{17ABB3ED-D8E2-4850-A110-84B9BAA0DFB9}"/>
              </a:ext>
            </a:extLst>
          </p:cNvPr>
          <p:cNvCxnSpPr>
            <a:cxnSpLocks/>
          </p:cNvCxnSpPr>
          <p:nvPr/>
        </p:nvCxnSpPr>
        <p:spPr>
          <a:xfrm flipV="1">
            <a:off x="8055621" y="3521520"/>
            <a:ext cx="0" cy="85998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0" name="Connecteur droit 49">
            <a:extLst>
              <a:ext uri="{FF2B5EF4-FFF2-40B4-BE49-F238E27FC236}">
                <a16:creationId xmlns:a16="http://schemas.microsoft.com/office/drawing/2014/main" id="{D586237B-73F1-4DEA-897D-91991E66EF99}"/>
              </a:ext>
            </a:extLst>
          </p:cNvPr>
          <p:cNvCxnSpPr>
            <a:cxnSpLocks/>
          </p:cNvCxnSpPr>
          <p:nvPr/>
        </p:nvCxnSpPr>
        <p:spPr>
          <a:xfrm flipV="1">
            <a:off x="7907755" y="3528721"/>
            <a:ext cx="0" cy="84556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52" name="ZoneTexte 51">
            <a:extLst>
              <a:ext uri="{FF2B5EF4-FFF2-40B4-BE49-F238E27FC236}">
                <a16:creationId xmlns:a16="http://schemas.microsoft.com/office/drawing/2014/main" id="{44D96C11-AB84-419D-B502-90878FBDAA4C}"/>
              </a:ext>
            </a:extLst>
          </p:cNvPr>
          <p:cNvSpPr txBox="1"/>
          <p:nvPr/>
        </p:nvSpPr>
        <p:spPr>
          <a:xfrm>
            <a:off x="7988683" y="3875590"/>
            <a:ext cx="2622790" cy="369332"/>
          </a:xfrm>
          <a:prstGeom prst="rect">
            <a:avLst/>
          </a:prstGeom>
          <a:noFill/>
        </p:spPr>
        <p:txBody>
          <a:bodyPr wrap="square" rtlCol="0">
            <a:spAutoFit/>
          </a:bodyPr>
          <a:lstStyle/>
          <a:p>
            <a:r>
              <a:rPr lang="fr-FR" dirty="0"/>
              <a:t>1 insert  de 70 et 1 de 100</a:t>
            </a:r>
          </a:p>
        </p:txBody>
      </p:sp>
      <p:sp>
        <p:nvSpPr>
          <p:cNvPr id="53" name="ZoneTexte 52">
            <a:extLst>
              <a:ext uri="{FF2B5EF4-FFF2-40B4-BE49-F238E27FC236}">
                <a16:creationId xmlns:a16="http://schemas.microsoft.com/office/drawing/2014/main" id="{404A83D3-8E12-4C91-A540-132CED937FC4}"/>
              </a:ext>
            </a:extLst>
          </p:cNvPr>
          <p:cNvSpPr txBox="1"/>
          <p:nvPr/>
        </p:nvSpPr>
        <p:spPr>
          <a:xfrm>
            <a:off x="8054804" y="1727976"/>
            <a:ext cx="1305890" cy="369332"/>
          </a:xfrm>
          <a:prstGeom prst="rect">
            <a:avLst/>
          </a:prstGeom>
          <a:noFill/>
        </p:spPr>
        <p:txBody>
          <a:bodyPr wrap="square" rtlCol="0">
            <a:spAutoFit/>
          </a:bodyPr>
          <a:lstStyle/>
          <a:p>
            <a:r>
              <a:rPr lang="fr-FR" dirty="0"/>
              <a:t>Ø 30,5 maxi</a:t>
            </a:r>
          </a:p>
        </p:txBody>
      </p:sp>
      <p:sp>
        <p:nvSpPr>
          <p:cNvPr id="54" name="Rectangle 53">
            <a:extLst>
              <a:ext uri="{FF2B5EF4-FFF2-40B4-BE49-F238E27FC236}">
                <a16:creationId xmlns:a16="http://schemas.microsoft.com/office/drawing/2014/main" id="{4B0CA04D-1E65-4FE7-93D3-5CB8E1843CB2}"/>
              </a:ext>
            </a:extLst>
          </p:cNvPr>
          <p:cNvSpPr/>
          <p:nvPr/>
        </p:nvSpPr>
        <p:spPr>
          <a:xfrm>
            <a:off x="7908813" y="2555270"/>
            <a:ext cx="2664000" cy="648000"/>
          </a:xfrm>
          <a:prstGeom prst="rect">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5" name="ZoneTexte 54">
            <a:extLst>
              <a:ext uri="{FF2B5EF4-FFF2-40B4-BE49-F238E27FC236}">
                <a16:creationId xmlns:a16="http://schemas.microsoft.com/office/drawing/2014/main" id="{92D452E3-1F90-4B1E-AA48-D2EA5534F21E}"/>
              </a:ext>
            </a:extLst>
          </p:cNvPr>
          <p:cNvSpPr txBox="1"/>
          <p:nvPr/>
        </p:nvSpPr>
        <p:spPr>
          <a:xfrm>
            <a:off x="8117373" y="2674850"/>
            <a:ext cx="2399157" cy="369332"/>
          </a:xfrm>
          <a:prstGeom prst="rect">
            <a:avLst/>
          </a:prstGeom>
          <a:noFill/>
        </p:spPr>
        <p:txBody>
          <a:bodyPr wrap="square" rtlCol="0">
            <a:spAutoFit/>
          </a:bodyPr>
          <a:lstStyle/>
          <a:p>
            <a:r>
              <a:rPr lang="fr-FR" dirty="0"/>
              <a:t>Filetage M18 pas de 2,5</a:t>
            </a:r>
          </a:p>
        </p:txBody>
      </p:sp>
      <p:cxnSp>
        <p:nvCxnSpPr>
          <p:cNvPr id="22" name="Connecteur droit 21">
            <a:extLst>
              <a:ext uri="{FF2B5EF4-FFF2-40B4-BE49-F238E27FC236}">
                <a16:creationId xmlns:a16="http://schemas.microsoft.com/office/drawing/2014/main" id="{373202CA-24B4-4122-A648-0CF5B2722F08}"/>
              </a:ext>
            </a:extLst>
          </p:cNvPr>
          <p:cNvCxnSpPr>
            <a:cxnSpLocks/>
          </p:cNvCxnSpPr>
          <p:nvPr/>
        </p:nvCxnSpPr>
        <p:spPr>
          <a:xfrm>
            <a:off x="7897193" y="4306730"/>
            <a:ext cx="158428"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5" name="Connecteur droit avec flèche 24">
            <a:extLst>
              <a:ext uri="{FF2B5EF4-FFF2-40B4-BE49-F238E27FC236}">
                <a16:creationId xmlns:a16="http://schemas.microsoft.com/office/drawing/2014/main" id="{7010840D-4ADD-403C-AB1F-66445C2FF806}"/>
              </a:ext>
            </a:extLst>
          </p:cNvPr>
          <p:cNvCxnSpPr>
            <a:cxnSpLocks/>
          </p:cNvCxnSpPr>
          <p:nvPr/>
        </p:nvCxnSpPr>
        <p:spPr>
          <a:xfrm>
            <a:off x="7587592" y="4305779"/>
            <a:ext cx="319838"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58" name="ZoneTexte 57">
            <a:extLst>
              <a:ext uri="{FF2B5EF4-FFF2-40B4-BE49-F238E27FC236}">
                <a16:creationId xmlns:a16="http://schemas.microsoft.com/office/drawing/2014/main" id="{3FE593BE-B122-4714-9217-A8443D09261B}"/>
              </a:ext>
            </a:extLst>
          </p:cNvPr>
          <p:cNvSpPr txBox="1"/>
          <p:nvPr/>
        </p:nvSpPr>
        <p:spPr>
          <a:xfrm>
            <a:off x="7608250" y="3967305"/>
            <a:ext cx="400492" cy="369332"/>
          </a:xfrm>
          <a:prstGeom prst="rect">
            <a:avLst/>
          </a:prstGeom>
          <a:noFill/>
        </p:spPr>
        <p:txBody>
          <a:bodyPr wrap="square" rtlCol="0">
            <a:spAutoFit/>
          </a:bodyPr>
          <a:lstStyle/>
          <a:p>
            <a:r>
              <a:rPr lang="fr-FR" dirty="0"/>
              <a:t>4</a:t>
            </a:r>
          </a:p>
        </p:txBody>
      </p:sp>
      <p:cxnSp>
        <p:nvCxnSpPr>
          <p:cNvPr id="62" name="Connecteur droit avec flèche 61">
            <a:extLst>
              <a:ext uri="{FF2B5EF4-FFF2-40B4-BE49-F238E27FC236}">
                <a16:creationId xmlns:a16="http://schemas.microsoft.com/office/drawing/2014/main" id="{FEF8271B-43E4-4939-A2C0-3A1474D5B3E1}"/>
              </a:ext>
            </a:extLst>
          </p:cNvPr>
          <p:cNvCxnSpPr>
            <a:cxnSpLocks/>
          </p:cNvCxnSpPr>
          <p:nvPr/>
        </p:nvCxnSpPr>
        <p:spPr>
          <a:xfrm>
            <a:off x="8739939" y="2044639"/>
            <a:ext cx="109131" cy="30183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3" name="Connecteur droit avec flèche 62">
            <a:extLst>
              <a:ext uri="{FF2B5EF4-FFF2-40B4-BE49-F238E27FC236}">
                <a16:creationId xmlns:a16="http://schemas.microsoft.com/office/drawing/2014/main" id="{B50EFB3A-81BC-44CF-9A72-90CA19C27D6C}"/>
              </a:ext>
            </a:extLst>
          </p:cNvPr>
          <p:cNvCxnSpPr>
            <a:cxnSpLocks/>
            <a:endCxn id="14" idx="0"/>
          </p:cNvCxnSpPr>
          <p:nvPr/>
        </p:nvCxnSpPr>
        <p:spPr>
          <a:xfrm>
            <a:off x="7774003" y="2045370"/>
            <a:ext cx="205427" cy="22780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8" name="Connecteur droit 67">
            <a:extLst>
              <a:ext uri="{FF2B5EF4-FFF2-40B4-BE49-F238E27FC236}">
                <a16:creationId xmlns:a16="http://schemas.microsoft.com/office/drawing/2014/main" id="{5939117B-839A-4930-AE46-FA28D08871D7}"/>
              </a:ext>
            </a:extLst>
          </p:cNvPr>
          <p:cNvCxnSpPr/>
          <p:nvPr/>
        </p:nvCxnSpPr>
        <p:spPr>
          <a:xfrm flipH="1">
            <a:off x="7274279" y="2048131"/>
            <a:ext cx="4607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0" name="Connecteur droit 69">
            <a:extLst>
              <a:ext uri="{FF2B5EF4-FFF2-40B4-BE49-F238E27FC236}">
                <a16:creationId xmlns:a16="http://schemas.microsoft.com/office/drawing/2014/main" id="{D19E8C5D-CC83-4158-AFD0-52A043C81405}"/>
              </a:ext>
            </a:extLst>
          </p:cNvPr>
          <p:cNvCxnSpPr/>
          <p:nvPr/>
        </p:nvCxnSpPr>
        <p:spPr>
          <a:xfrm flipH="1">
            <a:off x="8072729" y="2048131"/>
            <a:ext cx="671513" cy="0"/>
          </a:xfrm>
          <a:prstGeom prst="line">
            <a:avLst/>
          </a:prstGeom>
        </p:spPr>
        <p:style>
          <a:lnRef idx="1">
            <a:schemeClr val="accent1"/>
          </a:lnRef>
          <a:fillRef idx="0">
            <a:schemeClr val="accent1"/>
          </a:fillRef>
          <a:effectRef idx="0">
            <a:schemeClr val="accent1"/>
          </a:effectRef>
          <a:fontRef idx="minor">
            <a:schemeClr val="tx1"/>
          </a:fontRef>
        </p:style>
      </p:cxnSp>
      <p:sp>
        <p:nvSpPr>
          <p:cNvPr id="71" name="ZoneTexte 70">
            <a:extLst>
              <a:ext uri="{FF2B5EF4-FFF2-40B4-BE49-F238E27FC236}">
                <a16:creationId xmlns:a16="http://schemas.microsoft.com/office/drawing/2014/main" id="{6FDE42C6-27D3-4F13-A4AE-3D7C77D8FC1A}"/>
              </a:ext>
            </a:extLst>
          </p:cNvPr>
          <p:cNvSpPr txBox="1"/>
          <p:nvPr/>
        </p:nvSpPr>
        <p:spPr>
          <a:xfrm>
            <a:off x="10696574" y="1701025"/>
            <a:ext cx="1116034" cy="369332"/>
          </a:xfrm>
          <a:prstGeom prst="rect">
            <a:avLst/>
          </a:prstGeom>
          <a:noFill/>
        </p:spPr>
        <p:txBody>
          <a:bodyPr wrap="square" rtlCol="0">
            <a:spAutoFit/>
          </a:bodyPr>
          <a:lstStyle/>
          <a:p>
            <a:r>
              <a:rPr lang="fr-FR" dirty="0"/>
              <a:t>Chanfrein </a:t>
            </a:r>
          </a:p>
        </p:txBody>
      </p:sp>
      <p:sp>
        <p:nvSpPr>
          <p:cNvPr id="72" name="Rectangle 71">
            <a:extLst>
              <a:ext uri="{FF2B5EF4-FFF2-40B4-BE49-F238E27FC236}">
                <a16:creationId xmlns:a16="http://schemas.microsoft.com/office/drawing/2014/main" id="{CCF47C4C-118E-4B38-AD83-0FE304F2208D}"/>
              </a:ext>
            </a:extLst>
          </p:cNvPr>
          <p:cNvSpPr/>
          <p:nvPr/>
        </p:nvSpPr>
        <p:spPr>
          <a:xfrm>
            <a:off x="10805528" y="2243165"/>
            <a:ext cx="648000" cy="1260000"/>
          </a:xfrm>
          <a:prstGeom prst="rect">
            <a:avLst/>
          </a:prstGeom>
          <a:solidFill>
            <a:schemeClr val="accent6">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3" name="Rectangle 72">
            <a:extLst>
              <a:ext uri="{FF2B5EF4-FFF2-40B4-BE49-F238E27FC236}">
                <a16:creationId xmlns:a16="http://schemas.microsoft.com/office/drawing/2014/main" id="{A92AFA6A-4134-42B5-A063-1698B0B06867}"/>
              </a:ext>
            </a:extLst>
          </p:cNvPr>
          <p:cNvSpPr/>
          <p:nvPr/>
        </p:nvSpPr>
        <p:spPr>
          <a:xfrm>
            <a:off x="10805527" y="2330157"/>
            <a:ext cx="648000" cy="1101600"/>
          </a:xfrm>
          <a:prstGeom prst="rect">
            <a:avLst/>
          </a:prstGeom>
          <a:solidFill>
            <a:schemeClr val="accent6">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4" name="ZoneTexte 73">
            <a:extLst>
              <a:ext uri="{FF2B5EF4-FFF2-40B4-BE49-F238E27FC236}">
                <a16:creationId xmlns:a16="http://schemas.microsoft.com/office/drawing/2014/main" id="{B52E78DE-78AD-4BB5-85C9-0AD1F774DCDC}"/>
              </a:ext>
            </a:extLst>
          </p:cNvPr>
          <p:cNvSpPr txBox="1"/>
          <p:nvPr/>
        </p:nvSpPr>
        <p:spPr>
          <a:xfrm>
            <a:off x="10731832" y="3553691"/>
            <a:ext cx="787469" cy="1169551"/>
          </a:xfrm>
          <a:prstGeom prst="rect">
            <a:avLst/>
          </a:prstGeom>
          <a:solidFill>
            <a:schemeClr val="accent6"/>
          </a:solidFill>
          <a:ln>
            <a:solidFill>
              <a:schemeClr val="accent1">
                <a:shade val="50000"/>
              </a:schemeClr>
            </a:solidFill>
          </a:ln>
        </p:spPr>
        <p:txBody>
          <a:bodyPr wrap="square" rtlCol="0">
            <a:spAutoFit/>
          </a:bodyPr>
          <a:lstStyle/>
          <a:p>
            <a:pPr algn="ctr"/>
            <a:r>
              <a:rPr lang="fr-FR" sz="1400" dirty="0"/>
              <a:t>Tube support sur home trainer</a:t>
            </a:r>
          </a:p>
        </p:txBody>
      </p:sp>
      <p:cxnSp>
        <p:nvCxnSpPr>
          <p:cNvPr id="76" name="Connecteur droit avec flèche 75">
            <a:extLst>
              <a:ext uri="{FF2B5EF4-FFF2-40B4-BE49-F238E27FC236}">
                <a16:creationId xmlns:a16="http://schemas.microsoft.com/office/drawing/2014/main" id="{914D92EB-013A-4757-BB11-D9C54AB02BD5}"/>
              </a:ext>
            </a:extLst>
          </p:cNvPr>
          <p:cNvCxnSpPr/>
          <p:nvPr/>
        </p:nvCxnSpPr>
        <p:spPr>
          <a:xfrm flipH="1">
            <a:off x="10572813" y="2030668"/>
            <a:ext cx="119248" cy="31239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7" name="Connecteur droit 76">
            <a:extLst>
              <a:ext uri="{FF2B5EF4-FFF2-40B4-BE49-F238E27FC236}">
                <a16:creationId xmlns:a16="http://schemas.microsoft.com/office/drawing/2014/main" id="{B2921B98-5DC1-45DA-977A-F1F93DFFBF60}"/>
              </a:ext>
            </a:extLst>
          </p:cNvPr>
          <p:cNvCxnSpPr>
            <a:cxnSpLocks/>
          </p:cNvCxnSpPr>
          <p:nvPr/>
        </p:nvCxnSpPr>
        <p:spPr>
          <a:xfrm flipH="1">
            <a:off x="10692061" y="2030668"/>
            <a:ext cx="97415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Connecteur droit 23">
            <a:extLst>
              <a:ext uri="{FF2B5EF4-FFF2-40B4-BE49-F238E27FC236}">
                <a16:creationId xmlns:a16="http://schemas.microsoft.com/office/drawing/2014/main" id="{3B5DDDAD-9B29-475D-A2C9-CB413D5F50A0}"/>
              </a:ext>
            </a:extLst>
          </p:cNvPr>
          <p:cNvCxnSpPr>
            <a:cxnSpLocks/>
          </p:cNvCxnSpPr>
          <p:nvPr/>
        </p:nvCxnSpPr>
        <p:spPr>
          <a:xfrm flipV="1">
            <a:off x="1161133" y="3344054"/>
            <a:ext cx="0" cy="111087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6" name="Connecteur droit 25">
            <a:extLst>
              <a:ext uri="{FF2B5EF4-FFF2-40B4-BE49-F238E27FC236}">
                <a16:creationId xmlns:a16="http://schemas.microsoft.com/office/drawing/2014/main" id="{B5E809C8-86DF-4FA6-923A-F6CF7DDFCA02}"/>
              </a:ext>
            </a:extLst>
          </p:cNvPr>
          <p:cNvCxnSpPr>
            <a:cxnSpLocks/>
          </p:cNvCxnSpPr>
          <p:nvPr/>
        </p:nvCxnSpPr>
        <p:spPr>
          <a:xfrm>
            <a:off x="1702218" y="3096145"/>
            <a:ext cx="0" cy="92359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8" name="Trapèze 27">
            <a:extLst>
              <a:ext uri="{FF2B5EF4-FFF2-40B4-BE49-F238E27FC236}">
                <a16:creationId xmlns:a16="http://schemas.microsoft.com/office/drawing/2014/main" id="{386F8388-139C-454A-8D52-C690D57C73DE}"/>
              </a:ext>
            </a:extLst>
          </p:cNvPr>
          <p:cNvSpPr>
            <a:spLocks noChangeAspect="1"/>
          </p:cNvSpPr>
          <p:nvPr/>
        </p:nvSpPr>
        <p:spPr>
          <a:xfrm rot="5400000">
            <a:off x="1167203" y="2589826"/>
            <a:ext cx="525600" cy="540000"/>
          </a:xfrm>
          <a:prstGeom prst="trapezoid">
            <a:avLst>
              <a:gd name="adj" fmla="val 3492"/>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34" name="Connecteur droit avec flèche 33">
            <a:extLst>
              <a:ext uri="{FF2B5EF4-FFF2-40B4-BE49-F238E27FC236}">
                <a16:creationId xmlns:a16="http://schemas.microsoft.com/office/drawing/2014/main" id="{3CAEA80A-E438-4ED3-8DE2-C49DD4E8E35B}"/>
              </a:ext>
            </a:extLst>
          </p:cNvPr>
          <p:cNvCxnSpPr>
            <a:cxnSpLocks/>
          </p:cNvCxnSpPr>
          <p:nvPr/>
        </p:nvCxnSpPr>
        <p:spPr>
          <a:xfrm>
            <a:off x="1161133" y="3940061"/>
            <a:ext cx="541085" cy="0"/>
          </a:xfrm>
          <a:prstGeom prst="straightConnector1">
            <a:avLst/>
          </a:prstGeom>
          <a:ln>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43" name="Arc 42">
            <a:extLst>
              <a:ext uri="{FF2B5EF4-FFF2-40B4-BE49-F238E27FC236}">
                <a16:creationId xmlns:a16="http://schemas.microsoft.com/office/drawing/2014/main" id="{ECAE339D-650B-4C15-BFF4-726765DF5AE2}"/>
              </a:ext>
            </a:extLst>
          </p:cNvPr>
          <p:cNvSpPr/>
          <p:nvPr/>
        </p:nvSpPr>
        <p:spPr>
          <a:xfrm rot="8098158">
            <a:off x="1959937" y="2520729"/>
            <a:ext cx="92543" cy="95486"/>
          </a:xfrm>
          <a:prstGeom prst="arc">
            <a:avLst>
              <a:gd name="adj1" fmla="val 14227246"/>
              <a:gd name="adj2" fmla="val 2029610"/>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45" name="Arc 44">
            <a:extLst>
              <a:ext uri="{FF2B5EF4-FFF2-40B4-BE49-F238E27FC236}">
                <a16:creationId xmlns:a16="http://schemas.microsoft.com/office/drawing/2014/main" id="{0A3C08C6-DE1C-4CF0-8CB1-A9D9AE5BFFA9}"/>
              </a:ext>
            </a:extLst>
          </p:cNvPr>
          <p:cNvSpPr/>
          <p:nvPr/>
        </p:nvSpPr>
        <p:spPr>
          <a:xfrm rot="18865286">
            <a:off x="1951731" y="3167521"/>
            <a:ext cx="109251" cy="94429"/>
          </a:xfrm>
          <a:prstGeom prst="arc">
            <a:avLst>
              <a:gd name="adj1" fmla="val 14227246"/>
              <a:gd name="adj2" fmla="val 2029610"/>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47" name="ZoneTexte 46">
            <a:extLst>
              <a:ext uri="{FF2B5EF4-FFF2-40B4-BE49-F238E27FC236}">
                <a16:creationId xmlns:a16="http://schemas.microsoft.com/office/drawing/2014/main" id="{AF59D070-F469-4A7F-83F9-ADC89FC24502}"/>
              </a:ext>
            </a:extLst>
          </p:cNvPr>
          <p:cNvSpPr txBox="1"/>
          <p:nvPr/>
        </p:nvSpPr>
        <p:spPr>
          <a:xfrm>
            <a:off x="1924814" y="1743034"/>
            <a:ext cx="830169" cy="369332"/>
          </a:xfrm>
          <a:prstGeom prst="rect">
            <a:avLst/>
          </a:prstGeom>
          <a:noFill/>
        </p:spPr>
        <p:txBody>
          <a:bodyPr wrap="square" rtlCol="0">
            <a:spAutoFit/>
          </a:bodyPr>
          <a:lstStyle/>
          <a:p>
            <a:r>
              <a:rPr lang="fr-FR" dirty="0"/>
              <a:t>Ø 13,6</a:t>
            </a:r>
          </a:p>
        </p:txBody>
      </p:sp>
      <p:cxnSp>
        <p:nvCxnSpPr>
          <p:cNvPr id="31" name="Connecteur droit avec flèche 30">
            <a:extLst>
              <a:ext uri="{FF2B5EF4-FFF2-40B4-BE49-F238E27FC236}">
                <a16:creationId xmlns:a16="http://schemas.microsoft.com/office/drawing/2014/main" id="{20BF3CD8-8BE7-423D-9FC1-20FD0CFB61FF}"/>
              </a:ext>
            </a:extLst>
          </p:cNvPr>
          <p:cNvCxnSpPr>
            <a:cxnSpLocks/>
          </p:cNvCxnSpPr>
          <p:nvPr/>
        </p:nvCxnSpPr>
        <p:spPr>
          <a:xfrm flipV="1">
            <a:off x="1161133" y="4280783"/>
            <a:ext cx="795011" cy="1"/>
          </a:xfrm>
          <a:prstGeom prst="straightConnector1">
            <a:avLst/>
          </a:prstGeom>
          <a:ln>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2" name="ZoneTexte 31">
            <a:extLst>
              <a:ext uri="{FF2B5EF4-FFF2-40B4-BE49-F238E27FC236}">
                <a16:creationId xmlns:a16="http://schemas.microsoft.com/office/drawing/2014/main" id="{461C4F8D-29BE-4E70-86E3-67B8F4EEE6E2}"/>
              </a:ext>
            </a:extLst>
          </p:cNvPr>
          <p:cNvSpPr txBox="1"/>
          <p:nvPr/>
        </p:nvSpPr>
        <p:spPr>
          <a:xfrm>
            <a:off x="1342456" y="3978232"/>
            <a:ext cx="452706" cy="369332"/>
          </a:xfrm>
          <a:prstGeom prst="rect">
            <a:avLst/>
          </a:prstGeom>
          <a:noFill/>
        </p:spPr>
        <p:txBody>
          <a:bodyPr wrap="square" rtlCol="0">
            <a:spAutoFit/>
          </a:bodyPr>
          <a:lstStyle/>
          <a:p>
            <a:r>
              <a:rPr lang="fr-FR" dirty="0"/>
              <a:t>22</a:t>
            </a:r>
          </a:p>
        </p:txBody>
      </p:sp>
      <p:sp>
        <p:nvSpPr>
          <p:cNvPr id="33" name="ZoneTexte 32">
            <a:extLst>
              <a:ext uri="{FF2B5EF4-FFF2-40B4-BE49-F238E27FC236}">
                <a16:creationId xmlns:a16="http://schemas.microsoft.com/office/drawing/2014/main" id="{FA2FEB4F-C893-4968-ACBE-DD8C1E072FC8}"/>
              </a:ext>
            </a:extLst>
          </p:cNvPr>
          <p:cNvSpPr txBox="1"/>
          <p:nvPr/>
        </p:nvSpPr>
        <p:spPr>
          <a:xfrm>
            <a:off x="1240513" y="3642450"/>
            <a:ext cx="452706" cy="369332"/>
          </a:xfrm>
          <a:prstGeom prst="rect">
            <a:avLst/>
          </a:prstGeom>
          <a:noFill/>
        </p:spPr>
        <p:txBody>
          <a:bodyPr wrap="square" rtlCol="0">
            <a:spAutoFit/>
          </a:bodyPr>
          <a:lstStyle/>
          <a:p>
            <a:r>
              <a:rPr lang="fr-FR" dirty="0"/>
              <a:t>15</a:t>
            </a:r>
          </a:p>
        </p:txBody>
      </p:sp>
      <p:sp>
        <p:nvSpPr>
          <p:cNvPr id="35" name="ZoneTexte 34">
            <a:extLst>
              <a:ext uri="{FF2B5EF4-FFF2-40B4-BE49-F238E27FC236}">
                <a16:creationId xmlns:a16="http://schemas.microsoft.com/office/drawing/2014/main" id="{A16DE104-1870-4D14-8AAD-1380DFCF2736}"/>
              </a:ext>
            </a:extLst>
          </p:cNvPr>
          <p:cNvSpPr txBox="1"/>
          <p:nvPr/>
        </p:nvSpPr>
        <p:spPr>
          <a:xfrm>
            <a:off x="120316" y="1751342"/>
            <a:ext cx="830170" cy="369332"/>
          </a:xfrm>
          <a:prstGeom prst="rect">
            <a:avLst/>
          </a:prstGeom>
          <a:noFill/>
        </p:spPr>
        <p:txBody>
          <a:bodyPr wrap="square" rtlCol="0">
            <a:spAutoFit/>
          </a:bodyPr>
          <a:lstStyle/>
          <a:p>
            <a:r>
              <a:rPr lang="fr-FR" dirty="0"/>
              <a:t>Ø 14,6</a:t>
            </a:r>
          </a:p>
        </p:txBody>
      </p:sp>
      <p:sp>
        <p:nvSpPr>
          <p:cNvPr id="36" name="ZoneTexte 35">
            <a:extLst>
              <a:ext uri="{FF2B5EF4-FFF2-40B4-BE49-F238E27FC236}">
                <a16:creationId xmlns:a16="http://schemas.microsoft.com/office/drawing/2014/main" id="{1171C186-C8C7-4D52-A193-E8F0207E7FF7}"/>
              </a:ext>
            </a:extLst>
          </p:cNvPr>
          <p:cNvSpPr txBox="1"/>
          <p:nvPr/>
        </p:nvSpPr>
        <p:spPr>
          <a:xfrm>
            <a:off x="1096151" y="1399020"/>
            <a:ext cx="3313924" cy="369332"/>
          </a:xfrm>
          <a:prstGeom prst="rect">
            <a:avLst/>
          </a:prstGeom>
          <a:noFill/>
        </p:spPr>
        <p:txBody>
          <a:bodyPr wrap="square" rtlCol="0">
            <a:spAutoFit/>
          </a:bodyPr>
          <a:lstStyle/>
          <a:p>
            <a:r>
              <a:rPr lang="fr-FR" dirty="0"/>
              <a:t>Ø 27 avec 2 méplats pour serrage</a:t>
            </a:r>
          </a:p>
        </p:txBody>
      </p:sp>
      <p:sp>
        <p:nvSpPr>
          <p:cNvPr id="37" name="ZoneTexte 36">
            <a:extLst>
              <a:ext uri="{FF2B5EF4-FFF2-40B4-BE49-F238E27FC236}">
                <a16:creationId xmlns:a16="http://schemas.microsoft.com/office/drawing/2014/main" id="{A8F590EB-E839-4E36-94CF-76BC812B7172}"/>
              </a:ext>
            </a:extLst>
          </p:cNvPr>
          <p:cNvSpPr txBox="1"/>
          <p:nvPr/>
        </p:nvSpPr>
        <p:spPr>
          <a:xfrm>
            <a:off x="3163417" y="3793566"/>
            <a:ext cx="2563842" cy="369332"/>
          </a:xfrm>
          <a:prstGeom prst="rect">
            <a:avLst/>
          </a:prstGeom>
          <a:noFill/>
        </p:spPr>
        <p:txBody>
          <a:bodyPr wrap="square" rtlCol="0">
            <a:spAutoFit/>
          </a:bodyPr>
          <a:lstStyle/>
          <a:p>
            <a:r>
              <a:rPr lang="fr-FR" dirty="0"/>
              <a:t>1 vis de 150 et 1 de 170</a:t>
            </a:r>
          </a:p>
        </p:txBody>
      </p:sp>
      <p:cxnSp>
        <p:nvCxnSpPr>
          <p:cNvPr id="5" name="Connecteur droit avec flèche 4">
            <a:extLst>
              <a:ext uri="{FF2B5EF4-FFF2-40B4-BE49-F238E27FC236}">
                <a16:creationId xmlns:a16="http://schemas.microsoft.com/office/drawing/2014/main" id="{F2288940-43C0-4B8F-A5B8-1ED91F791908}"/>
              </a:ext>
            </a:extLst>
          </p:cNvPr>
          <p:cNvCxnSpPr>
            <a:cxnSpLocks/>
            <a:endCxn id="29" idx="0"/>
          </p:cNvCxnSpPr>
          <p:nvPr/>
        </p:nvCxnSpPr>
        <p:spPr>
          <a:xfrm>
            <a:off x="1188353" y="1768352"/>
            <a:ext cx="367679" cy="603702"/>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8" name="Connecteur droit 7">
            <a:extLst>
              <a:ext uri="{FF2B5EF4-FFF2-40B4-BE49-F238E27FC236}">
                <a16:creationId xmlns:a16="http://schemas.microsoft.com/office/drawing/2014/main" id="{0CB33B62-CAAD-4155-B293-8538D4678473}"/>
              </a:ext>
            </a:extLst>
          </p:cNvPr>
          <p:cNvCxnSpPr>
            <a:cxnSpLocks/>
          </p:cNvCxnSpPr>
          <p:nvPr/>
        </p:nvCxnSpPr>
        <p:spPr>
          <a:xfrm>
            <a:off x="1186599" y="1768352"/>
            <a:ext cx="38163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0" name="Connecteur droit 59">
            <a:extLst>
              <a:ext uri="{FF2B5EF4-FFF2-40B4-BE49-F238E27FC236}">
                <a16:creationId xmlns:a16="http://schemas.microsoft.com/office/drawing/2014/main" id="{C2A600ED-1E9C-4EE0-A7D2-288A1FB5ED62}"/>
              </a:ext>
            </a:extLst>
          </p:cNvPr>
          <p:cNvCxnSpPr/>
          <p:nvPr/>
        </p:nvCxnSpPr>
        <p:spPr>
          <a:xfrm>
            <a:off x="2116760" y="2082800"/>
            <a:ext cx="513753"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1" name="Connecteur droit 60">
            <a:extLst>
              <a:ext uri="{FF2B5EF4-FFF2-40B4-BE49-F238E27FC236}">
                <a16:creationId xmlns:a16="http://schemas.microsoft.com/office/drawing/2014/main" id="{6C53A44A-660C-44DA-99C2-E72E3DE37E1A}"/>
              </a:ext>
            </a:extLst>
          </p:cNvPr>
          <p:cNvCxnSpPr/>
          <p:nvPr/>
        </p:nvCxnSpPr>
        <p:spPr>
          <a:xfrm>
            <a:off x="278524" y="2098384"/>
            <a:ext cx="513753"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4" name="Connecteur droit avec flèche 63">
            <a:extLst>
              <a:ext uri="{FF2B5EF4-FFF2-40B4-BE49-F238E27FC236}">
                <a16:creationId xmlns:a16="http://schemas.microsoft.com/office/drawing/2014/main" id="{E234B0B1-3453-4982-99A6-A639F3C8F9CD}"/>
              </a:ext>
            </a:extLst>
          </p:cNvPr>
          <p:cNvCxnSpPr>
            <a:cxnSpLocks/>
          </p:cNvCxnSpPr>
          <p:nvPr/>
        </p:nvCxnSpPr>
        <p:spPr>
          <a:xfrm flipH="1">
            <a:off x="1702218" y="2085441"/>
            <a:ext cx="412870" cy="534352"/>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65" name="Connecteur droit avec flèche 64">
            <a:extLst>
              <a:ext uri="{FF2B5EF4-FFF2-40B4-BE49-F238E27FC236}">
                <a16:creationId xmlns:a16="http://schemas.microsoft.com/office/drawing/2014/main" id="{B32024E9-F4EF-4BB8-88DB-AED17E5E5CE3}"/>
              </a:ext>
            </a:extLst>
          </p:cNvPr>
          <p:cNvCxnSpPr>
            <a:cxnSpLocks/>
          </p:cNvCxnSpPr>
          <p:nvPr/>
        </p:nvCxnSpPr>
        <p:spPr>
          <a:xfrm>
            <a:off x="783431" y="2097881"/>
            <a:ext cx="385190" cy="495601"/>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86" name="Connecteur droit 85">
            <a:extLst>
              <a:ext uri="{FF2B5EF4-FFF2-40B4-BE49-F238E27FC236}">
                <a16:creationId xmlns:a16="http://schemas.microsoft.com/office/drawing/2014/main" id="{14441D1E-B2F5-46A9-9789-C5CEC59442AF}"/>
              </a:ext>
            </a:extLst>
          </p:cNvPr>
          <p:cNvCxnSpPr/>
          <p:nvPr/>
        </p:nvCxnSpPr>
        <p:spPr>
          <a:xfrm>
            <a:off x="2182359" y="3590858"/>
            <a:ext cx="513753"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30" name="Rectangle 29">
            <a:extLst>
              <a:ext uri="{FF2B5EF4-FFF2-40B4-BE49-F238E27FC236}">
                <a16:creationId xmlns:a16="http://schemas.microsoft.com/office/drawing/2014/main" id="{19B7268E-A305-460F-98C5-D0B36570B743}"/>
              </a:ext>
            </a:extLst>
          </p:cNvPr>
          <p:cNvSpPr/>
          <p:nvPr/>
        </p:nvSpPr>
        <p:spPr>
          <a:xfrm>
            <a:off x="2060384" y="2560981"/>
            <a:ext cx="5400000" cy="648000"/>
          </a:xfrm>
          <a:prstGeom prst="rect">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1" name="ZoneTexte 40">
            <a:extLst>
              <a:ext uri="{FF2B5EF4-FFF2-40B4-BE49-F238E27FC236}">
                <a16:creationId xmlns:a16="http://schemas.microsoft.com/office/drawing/2014/main" id="{63AD3D3B-F3AB-4EAE-BFB6-A101E03840A2}"/>
              </a:ext>
            </a:extLst>
          </p:cNvPr>
          <p:cNvSpPr txBox="1"/>
          <p:nvPr/>
        </p:nvSpPr>
        <p:spPr>
          <a:xfrm>
            <a:off x="2726562" y="2582977"/>
            <a:ext cx="4464949" cy="646331"/>
          </a:xfrm>
          <a:prstGeom prst="rect">
            <a:avLst/>
          </a:prstGeom>
          <a:noFill/>
        </p:spPr>
        <p:txBody>
          <a:bodyPr wrap="square" rtlCol="0">
            <a:spAutoFit/>
          </a:bodyPr>
          <a:lstStyle/>
          <a:p>
            <a:r>
              <a:rPr lang="fr-FR" dirty="0"/>
              <a:t>Vis filetage M18 pas de 2,5 avec alésage conique dans tête de vis pour écrou borgne</a:t>
            </a:r>
          </a:p>
        </p:txBody>
      </p:sp>
      <p:sp>
        <p:nvSpPr>
          <p:cNvPr id="85" name="ZoneTexte 84">
            <a:extLst>
              <a:ext uri="{FF2B5EF4-FFF2-40B4-BE49-F238E27FC236}">
                <a16:creationId xmlns:a16="http://schemas.microsoft.com/office/drawing/2014/main" id="{F4465391-986D-4E80-A98A-D308E3DF5640}"/>
              </a:ext>
            </a:extLst>
          </p:cNvPr>
          <p:cNvSpPr txBox="1"/>
          <p:nvPr/>
        </p:nvSpPr>
        <p:spPr>
          <a:xfrm>
            <a:off x="2146033" y="3252514"/>
            <a:ext cx="738806" cy="369332"/>
          </a:xfrm>
          <a:prstGeom prst="rect">
            <a:avLst/>
          </a:prstGeom>
          <a:noFill/>
        </p:spPr>
        <p:txBody>
          <a:bodyPr wrap="square" rtlCol="0">
            <a:spAutoFit/>
          </a:bodyPr>
          <a:lstStyle/>
          <a:p>
            <a:r>
              <a:rPr lang="fr-FR" dirty="0"/>
              <a:t>gorge</a:t>
            </a:r>
          </a:p>
        </p:txBody>
      </p:sp>
      <p:cxnSp>
        <p:nvCxnSpPr>
          <p:cNvPr id="87" name="Connecteur droit avec flèche 86">
            <a:extLst>
              <a:ext uri="{FF2B5EF4-FFF2-40B4-BE49-F238E27FC236}">
                <a16:creationId xmlns:a16="http://schemas.microsoft.com/office/drawing/2014/main" id="{BF6E11B9-997A-4ED4-990D-D37309BEA8CC}"/>
              </a:ext>
            </a:extLst>
          </p:cNvPr>
          <p:cNvCxnSpPr>
            <a:cxnSpLocks/>
          </p:cNvCxnSpPr>
          <p:nvPr/>
        </p:nvCxnSpPr>
        <p:spPr>
          <a:xfrm flipH="1" flipV="1">
            <a:off x="2027385" y="3208981"/>
            <a:ext cx="155302" cy="386632"/>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9" name="Rectangle 28">
            <a:extLst>
              <a:ext uri="{FF2B5EF4-FFF2-40B4-BE49-F238E27FC236}">
                <a16:creationId xmlns:a16="http://schemas.microsoft.com/office/drawing/2014/main" id="{EF43FC58-07A2-4D3D-A236-FDFAFF5A03B4}"/>
              </a:ext>
            </a:extLst>
          </p:cNvPr>
          <p:cNvSpPr/>
          <p:nvPr/>
        </p:nvSpPr>
        <p:spPr>
          <a:xfrm>
            <a:off x="1160032" y="2372054"/>
            <a:ext cx="792000" cy="972000"/>
          </a:xfrm>
          <a:prstGeom prst="rect">
            <a:avLst/>
          </a:prstGeom>
          <a:solidFill>
            <a:schemeClr val="accent1">
              <a:alpha val="20000"/>
            </a:schemeClr>
          </a:solidFill>
          <a:ln>
            <a:solidFill>
              <a:schemeClr val="accent1">
                <a:shade val="50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13" name="Rectangle 112">
            <a:extLst>
              <a:ext uri="{FF2B5EF4-FFF2-40B4-BE49-F238E27FC236}">
                <a16:creationId xmlns:a16="http://schemas.microsoft.com/office/drawing/2014/main" id="{F2DB764A-DA6B-4A8F-8BB3-226271B20A21}"/>
              </a:ext>
            </a:extLst>
          </p:cNvPr>
          <p:cNvSpPr/>
          <p:nvPr/>
        </p:nvSpPr>
        <p:spPr>
          <a:xfrm>
            <a:off x="6551921" y="4415766"/>
            <a:ext cx="540000" cy="1080000"/>
          </a:xfrm>
          <a:prstGeom prst="rect">
            <a:avLst/>
          </a:prstGeom>
          <a:solidFill>
            <a:schemeClr val="accent4">
              <a:alpha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6" name="Rectangle 115">
            <a:extLst>
              <a:ext uri="{FF2B5EF4-FFF2-40B4-BE49-F238E27FC236}">
                <a16:creationId xmlns:a16="http://schemas.microsoft.com/office/drawing/2014/main" id="{F45B856E-EB21-4E41-A86D-F68A4503FA94}"/>
              </a:ext>
            </a:extLst>
          </p:cNvPr>
          <p:cNvSpPr/>
          <p:nvPr/>
        </p:nvSpPr>
        <p:spPr>
          <a:xfrm>
            <a:off x="5353050" y="4507562"/>
            <a:ext cx="540000" cy="28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66" name="Connecteur droit 65">
            <a:extLst>
              <a:ext uri="{FF2B5EF4-FFF2-40B4-BE49-F238E27FC236}">
                <a16:creationId xmlns:a16="http://schemas.microsoft.com/office/drawing/2014/main" id="{11DA3D70-79C7-4043-A592-8E77528B691E}"/>
              </a:ext>
            </a:extLst>
          </p:cNvPr>
          <p:cNvCxnSpPr>
            <a:cxnSpLocks/>
          </p:cNvCxnSpPr>
          <p:nvPr/>
        </p:nvCxnSpPr>
        <p:spPr>
          <a:xfrm flipV="1">
            <a:off x="92621" y="2873564"/>
            <a:ext cx="0" cy="111087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7" name="Connecteur droit 66">
            <a:extLst>
              <a:ext uri="{FF2B5EF4-FFF2-40B4-BE49-F238E27FC236}">
                <a16:creationId xmlns:a16="http://schemas.microsoft.com/office/drawing/2014/main" id="{D0D25962-F1A6-4183-A6B5-0F32F4A7E942}"/>
              </a:ext>
            </a:extLst>
          </p:cNvPr>
          <p:cNvCxnSpPr>
            <a:cxnSpLocks/>
          </p:cNvCxnSpPr>
          <p:nvPr/>
        </p:nvCxnSpPr>
        <p:spPr>
          <a:xfrm flipV="1">
            <a:off x="950486" y="2873564"/>
            <a:ext cx="0" cy="111087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9" name="Connecteur droit avec flèche 68">
            <a:extLst>
              <a:ext uri="{FF2B5EF4-FFF2-40B4-BE49-F238E27FC236}">
                <a16:creationId xmlns:a16="http://schemas.microsoft.com/office/drawing/2014/main" id="{1E5F5E98-6C52-4BA2-A16F-67E6BFC344C9}"/>
              </a:ext>
            </a:extLst>
          </p:cNvPr>
          <p:cNvCxnSpPr>
            <a:cxnSpLocks/>
          </p:cNvCxnSpPr>
          <p:nvPr/>
        </p:nvCxnSpPr>
        <p:spPr>
          <a:xfrm flipV="1">
            <a:off x="94837" y="3503165"/>
            <a:ext cx="862132" cy="1940"/>
          </a:xfrm>
          <a:prstGeom prst="straightConnector1">
            <a:avLst/>
          </a:prstGeom>
          <a:ln>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9" name="ZoneTexte 8">
            <a:extLst>
              <a:ext uri="{FF2B5EF4-FFF2-40B4-BE49-F238E27FC236}">
                <a16:creationId xmlns:a16="http://schemas.microsoft.com/office/drawing/2014/main" id="{C8E14E75-EB45-4179-9E07-D93F14B7EBEF}"/>
              </a:ext>
            </a:extLst>
          </p:cNvPr>
          <p:cNvSpPr txBox="1"/>
          <p:nvPr/>
        </p:nvSpPr>
        <p:spPr>
          <a:xfrm>
            <a:off x="285884" y="3222509"/>
            <a:ext cx="448604" cy="369332"/>
          </a:xfrm>
          <a:prstGeom prst="rect">
            <a:avLst/>
          </a:prstGeom>
          <a:noFill/>
        </p:spPr>
        <p:txBody>
          <a:bodyPr wrap="square" rtlCol="0">
            <a:spAutoFit/>
          </a:bodyPr>
          <a:lstStyle/>
          <a:p>
            <a:r>
              <a:rPr lang="fr-FR" dirty="0"/>
              <a:t>22</a:t>
            </a:r>
          </a:p>
        </p:txBody>
      </p:sp>
    </p:spTree>
    <p:extLst>
      <p:ext uri="{BB962C8B-B14F-4D97-AF65-F5344CB8AC3E}">
        <p14:creationId xmlns:p14="http://schemas.microsoft.com/office/powerpoint/2010/main" val="40689505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202BDF3-A229-4F22-AAE9-6E84649CE181}"/>
              </a:ext>
            </a:extLst>
          </p:cNvPr>
          <p:cNvSpPr>
            <a:spLocks noGrp="1"/>
          </p:cNvSpPr>
          <p:nvPr>
            <p:ph type="ctrTitle"/>
          </p:nvPr>
        </p:nvSpPr>
        <p:spPr>
          <a:xfrm>
            <a:off x="121730" y="196195"/>
            <a:ext cx="11924496" cy="662730"/>
          </a:xfrm>
          <a:solidFill>
            <a:schemeClr val="accent2">
              <a:lumMod val="20000"/>
              <a:lumOff val="80000"/>
            </a:schemeClr>
          </a:solidFill>
          <a:ln>
            <a:solidFill>
              <a:srgbClr val="FF0000"/>
            </a:solidFill>
          </a:ln>
        </p:spPr>
        <p:txBody>
          <a:bodyPr/>
          <a:lstStyle/>
          <a:p>
            <a:r>
              <a:rPr lang="fr-FR" sz="1800" dirty="0">
                <a:solidFill>
                  <a:srgbClr val="FF0000"/>
                </a:solidFill>
                <a:effectLst/>
                <a:latin typeface="Arial" panose="020B0604020202020204" pitchFamily="34" charset="0"/>
                <a:ea typeface="Calibri" panose="020F0502020204030204" pitchFamily="34" charset="0"/>
              </a:rPr>
              <a:t>ADAPTATION D’UN HOME TRAINER POUR RECEVOIR DES VELOS AVEC TRANSMISSION DANS LE MOYEU ET ROUE ARRIERE FIXEE AVEC ECROUS BORGNES CONIQUES</a:t>
            </a:r>
            <a:endParaRPr lang="fr-FR" dirty="0">
              <a:solidFill>
                <a:srgbClr val="FF0000"/>
              </a:solidFill>
            </a:endParaRPr>
          </a:p>
        </p:txBody>
      </p:sp>
      <p:sp>
        <p:nvSpPr>
          <p:cNvPr id="4" name="ZoneTexte 3">
            <a:extLst>
              <a:ext uri="{FF2B5EF4-FFF2-40B4-BE49-F238E27FC236}">
                <a16:creationId xmlns:a16="http://schemas.microsoft.com/office/drawing/2014/main" id="{264592AD-4EEB-4326-B702-B9745F5AAB88}"/>
              </a:ext>
            </a:extLst>
          </p:cNvPr>
          <p:cNvSpPr txBox="1"/>
          <p:nvPr/>
        </p:nvSpPr>
        <p:spPr>
          <a:xfrm>
            <a:off x="85601" y="5758720"/>
            <a:ext cx="12070267" cy="523220"/>
          </a:xfrm>
          <a:prstGeom prst="rect">
            <a:avLst/>
          </a:prstGeom>
          <a:solidFill>
            <a:schemeClr val="accent2">
              <a:lumMod val="20000"/>
              <a:lumOff val="80000"/>
            </a:schemeClr>
          </a:solidFill>
          <a:ln>
            <a:solidFill>
              <a:schemeClr val="accent1"/>
            </a:solidFill>
          </a:ln>
        </p:spPr>
        <p:txBody>
          <a:bodyPr wrap="square" rtlCol="0">
            <a:spAutoFit/>
          </a:bodyPr>
          <a:lstStyle/>
          <a:p>
            <a:r>
              <a:rPr lang="fr-FR" sz="1400" dirty="0"/>
              <a:t>Le principe retenu sera celui de deux vis M18 insérées dans deux manchons filetés métalliques  avec épaulement, que l’on glissera dans les tubes supports,</a:t>
            </a:r>
          </a:p>
          <a:p>
            <a:r>
              <a:rPr lang="fr-FR" sz="1400" dirty="0">
                <a:effectLst/>
                <a:latin typeface="Arial" panose="020B0604020202020204" pitchFamily="34" charset="0"/>
                <a:ea typeface="Calibri" panose="020F0502020204030204" pitchFamily="34" charset="0"/>
              </a:rPr>
              <a:t>La distance entre les deux bras du home trainer</a:t>
            </a:r>
            <a:r>
              <a:rPr lang="fr-FR" sz="1400" dirty="0">
                <a:latin typeface="Arial" panose="020B0604020202020204" pitchFamily="34" charset="0"/>
                <a:ea typeface="Calibri" panose="020F0502020204030204" pitchFamily="34" charset="0"/>
              </a:rPr>
              <a:t> de 264 mm ne permet pas de mettre des écrous M18 standard de 15 mm de haut</a:t>
            </a:r>
            <a:endParaRPr lang="fr-FR" sz="1600" dirty="0">
              <a:effectLst/>
              <a:latin typeface="Arial" panose="020B0604020202020204" pitchFamily="34" charset="0"/>
              <a:ea typeface="Calibri" panose="020F0502020204030204" pitchFamily="34" charset="0"/>
            </a:endParaRPr>
          </a:p>
        </p:txBody>
      </p:sp>
      <p:sp>
        <p:nvSpPr>
          <p:cNvPr id="42" name="ZoneTexte 41">
            <a:extLst>
              <a:ext uri="{FF2B5EF4-FFF2-40B4-BE49-F238E27FC236}">
                <a16:creationId xmlns:a16="http://schemas.microsoft.com/office/drawing/2014/main" id="{CCCF8D63-5B6A-444E-A198-9BE92B3B9C78}"/>
              </a:ext>
            </a:extLst>
          </p:cNvPr>
          <p:cNvSpPr txBox="1"/>
          <p:nvPr/>
        </p:nvSpPr>
        <p:spPr>
          <a:xfrm>
            <a:off x="1890661" y="900682"/>
            <a:ext cx="8567531" cy="369332"/>
          </a:xfrm>
          <a:prstGeom prst="rect">
            <a:avLst/>
          </a:prstGeom>
          <a:solidFill>
            <a:srgbClr val="92D050"/>
          </a:solidFill>
        </p:spPr>
        <p:txBody>
          <a:bodyPr wrap="square" rtlCol="0">
            <a:spAutoFit/>
          </a:bodyPr>
          <a:lstStyle/>
          <a:p>
            <a:pPr algn="ctr"/>
            <a:r>
              <a:rPr lang="fr-FR" b="1" dirty="0">
                <a:solidFill>
                  <a:srgbClr val="FF0000"/>
                </a:solidFill>
              </a:rPr>
              <a:t>ETAT FUTUR PIECES A USINER </a:t>
            </a:r>
          </a:p>
        </p:txBody>
      </p:sp>
      <p:cxnSp>
        <p:nvCxnSpPr>
          <p:cNvPr id="16" name="Connecteur droit 15">
            <a:extLst>
              <a:ext uri="{FF2B5EF4-FFF2-40B4-BE49-F238E27FC236}">
                <a16:creationId xmlns:a16="http://schemas.microsoft.com/office/drawing/2014/main" id="{07280D26-1E3C-4D87-863D-B9E300D50360}"/>
              </a:ext>
            </a:extLst>
          </p:cNvPr>
          <p:cNvCxnSpPr>
            <a:cxnSpLocks/>
          </p:cNvCxnSpPr>
          <p:nvPr/>
        </p:nvCxnSpPr>
        <p:spPr>
          <a:xfrm flipV="1">
            <a:off x="1956144" y="3327242"/>
            <a:ext cx="0" cy="1001976"/>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7" name="Connecteur droit avec flèche 26">
            <a:extLst>
              <a:ext uri="{FF2B5EF4-FFF2-40B4-BE49-F238E27FC236}">
                <a16:creationId xmlns:a16="http://schemas.microsoft.com/office/drawing/2014/main" id="{37D9AC2B-DCBA-4CCC-A89B-AF1AAE15B2BA}"/>
              </a:ext>
            </a:extLst>
          </p:cNvPr>
          <p:cNvCxnSpPr>
            <a:cxnSpLocks/>
          </p:cNvCxnSpPr>
          <p:nvPr/>
        </p:nvCxnSpPr>
        <p:spPr>
          <a:xfrm>
            <a:off x="8048835" y="4306730"/>
            <a:ext cx="2532474" cy="0"/>
          </a:xfrm>
          <a:prstGeom prst="straightConnector1">
            <a:avLst/>
          </a:prstGeom>
          <a:ln>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8" name="Connecteur droit 37">
            <a:extLst>
              <a:ext uri="{FF2B5EF4-FFF2-40B4-BE49-F238E27FC236}">
                <a16:creationId xmlns:a16="http://schemas.microsoft.com/office/drawing/2014/main" id="{666320F0-7296-42DF-B050-B4F34CF03419}"/>
              </a:ext>
            </a:extLst>
          </p:cNvPr>
          <p:cNvCxnSpPr>
            <a:cxnSpLocks/>
          </p:cNvCxnSpPr>
          <p:nvPr/>
        </p:nvCxnSpPr>
        <p:spPr>
          <a:xfrm flipV="1">
            <a:off x="6630764" y="3178676"/>
            <a:ext cx="0" cy="11645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0" name="Connecteur droit avec flèche 39">
            <a:extLst>
              <a:ext uri="{FF2B5EF4-FFF2-40B4-BE49-F238E27FC236}">
                <a16:creationId xmlns:a16="http://schemas.microsoft.com/office/drawing/2014/main" id="{1736C6AC-3100-4395-B983-D7AC05786987}"/>
              </a:ext>
            </a:extLst>
          </p:cNvPr>
          <p:cNvCxnSpPr>
            <a:cxnSpLocks/>
          </p:cNvCxnSpPr>
          <p:nvPr/>
        </p:nvCxnSpPr>
        <p:spPr>
          <a:xfrm flipV="1">
            <a:off x="1950764" y="4273693"/>
            <a:ext cx="4680000" cy="4252"/>
          </a:xfrm>
          <a:prstGeom prst="straightConnector1">
            <a:avLst/>
          </a:prstGeom>
          <a:ln>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4" name="Rectangle 13">
            <a:extLst>
              <a:ext uri="{FF2B5EF4-FFF2-40B4-BE49-F238E27FC236}">
                <a16:creationId xmlns:a16="http://schemas.microsoft.com/office/drawing/2014/main" id="{A504C490-305D-491A-9F2F-882F9345A03D}"/>
              </a:ext>
            </a:extLst>
          </p:cNvPr>
          <p:cNvSpPr/>
          <p:nvPr/>
        </p:nvSpPr>
        <p:spPr>
          <a:xfrm>
            <a:off x="7908094" y="2266756"/>
            <a:ext cx="144000" cy="1260000"/>
          </a:xfrm>
          <a:prstGeom prst="rect">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Rectangle 14">
            <a:extLst>
              <a:ext uri="{FF2B5EF4-FFF2-40B4-BE49-F238E27FC236}">
                <a16:creationId xmlns:a16="http://schemas.microsoft.com/office/drawing/2014/main" id="{7490B907-246E-49C0-8748-302690599593}"/>
              </a:ext>
            </a:extLst>
          </p:cNvPr>
          <p:cNvSpPr/>
          <p:nvPr/>
        </p:nvSpPr>
        <p:spPr>
          <a:xfrm>
            <a:off x="8055072" y="2340000"/>
            <a:ext cx="2520000" cy="1098000"/>
          </a:xfrm>
          <a:prstGeom prst="rect">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9" name="ZoneTexte 38">
            <a:extLst>
              <a:ext uri="{FF2B5EF4-FFF2-40B4-BE49-F238E27FC236}">
                <a16:creationId xmlns:a16="http://schemas.microsoft.com/office/drawing/2014/main" id="{8CE4D332-888B-4B38-B4E1-F734818F9E18}"/>
              </a:ext>
            </a:extLst>
          </p:cNvPr>
          <p:cNvSpPr txBox="1"/>
          <p:nvPr/>
        </p:nvSpPr>
        <p:spPr>
          <a:xfrm>
            <a:off x="8223915" y="1797383"/>
            <a:ext cx="504240" cy="276999"/>
          </a:xfrm>
          <a:prstGeom prst="rect">
            <a:avLst/>
          </a:prstGeom>
          <a:noFill/>
        </p:spPr>
        <p:txBody>
          <a:bodyPr wrap="square" rtlCol="0">
            <a:spAutoFit/>
          </a:bodyPr>
          <a:lstStyle/>
          <a:p>
            <a:r>
              <a:rPr lang="fr-FR" sz="1200" dirty="0"/>
              <a:t>Ø 35</a:t>
            </a:r>
          </a:p>
        </p:txBody>
      </p:sp>
      <p:cxnSp>
        <p:nvCxnSpPr>
          <p:cNvPr id="48" name="Connecteur droit 47">
            <a:extLst>
              <a:ext uri="{FF2B5EF4-FFF2-40B4-BE49-F238E27FC236}">
                <a16:creationId xmlns:a16="http://schemas.microsoft.com/office/drawing/2014/main" id="{E9800D36-BF0A-490C-9541-150F59B264EC}"/>
              </a:ext>
            </a:extLst>
          </p:cNvPr>
          <p:cNvCxnSpPr>
            <a:cxnSpLocks/>
          </p:cNvCxnSpPr>
          <p:nvPr/>
        </p:nvCxnSpPr>
        <p:spPr>
          <a:xfrm flipV="1">
            <a:off x="10575072" y="3453707"/>
            <a:ext cx="0" cy="927793"/>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9" name="Connecteur droit 48">
            <a:extLst>
              <a:ext uri="{FF2B5EF4-FFF2-40B4-BE49-F238E27FC236}">
                <a16:creationId xmlns:a16="http://schemas.microsoft.com/office/drawing/2014/main" id="{17ABB3ED-D8E2-4850-A110-84B9BAA0DFB9}"/>
              </a:ext>
            </a:extLst>
          </p:cNvPr>
          <p:cNvCxnSpPr>
            <a:cxnSpLocks/>
          </p:cNvCxnSpPr>
          <p:nvPr/>
        </p:nvCxnSpPr>
        <p:spPr>
          <a:xfrm flipV="1">
            <a:off x="8055621" y="3521520"/>
            <a:ext cx="0" cy="85998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0" name="Connecteur droit 49">
            <a:extLst>
              <a:ext uri="{FF2B5EF4-FFF2-40B4-BE49-F238E27FC236}">
                <a16:creationId xmlns:a16="http://schemas.microsoft.com/office/drawing/2014/main" id="{D586237B-73F1-4DEA-897D-91991E66EF99}"/>
              </a:ext>
            </a:extLst>
          </p:cNvPr>
          <p:cNvCxnSpPr>
            <a:cxnSpLocks/>
          </p:cNvCxnSpPr>
          <p:nvPr/>
        </p:nvCxnSpPr>
        <p:spPr>
          <a:xfrm flipV="1">
            <a:off x="7907755" y="3528721"/>
            <a:ext cx="0" cy="84556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52" name="ZoneTexte 51">
            <a:extLst>
              <a:ext uri="{FF2B5EF4-FFF2-40B4-BE49-F238E27FC236}">
                <a16:creationId xmlns:a16="http://schemas.microsoft.com/office/drawing/2014/main" id="{44D96C11-AB84-419D-B502-90878FBDAA4C}"/>
              </a:ext>
            </a:extLst>
          </p:cNvPr>
          <p:cNvSpPr txBox="1"/>
          <p:nvPr/>
        </p:nvSpPr>
        <p:spPr>
          <a:xfrm>
            <a:off x="8282231" y="4048882"/>
            <a:ext cx="2622790" cy="276999"/>
          </a:xfrm>
          <a:prstGeom prst="rect">
            <a:avLst/>
          </a:prstGeom>
          <a:noFill/>
        </p:spPr>
        <p:txBody>
          <a:bodyPr wrap="square" rtlCol="0">
            <a:spAutoFit/>
          </a:bodyPr>
          <a:lstStyle/>
          <a:p>
            <a:r>
              <a:rPr lang="fr-FR" sz="1200" dirty="0"/>
              <a:t>1 insert  de 70 et 1 de 100</a:t>
            </a:r>
          </a:p>
        </p:txBody>
      </p:sp>
      <p:sp>
        <p:nvSpPr>
          <p:cNvPr id="53" name="ZoneTexte 52">
            <a:extLst>
              <a:ext uri="{FF2B5EF4-FFF2-40B4-BE49-F238E27FC236}">
                <a16:creationId xmlns:a16="http://schemas.microsoft.com/office/drawing/2014/main" id="{404A83D3-8E12-4C91-A540-132CED937FC4}"/>
              </a:ext>
            </a:extLst>
          </p:cNvPr>
          <p:cNvSpPr txBox="1"/>
          <p:nvPr/>
        </p:nvSpPr>
        <p:spPr>
          <a:xfrm>
            <a:off x="9300242" y="1799979"/>
            <a:ext cx="1000638" cy="276999"/>
          </a:xfrm>
          <a:prstGeom prst="rect">
            <a:avLst/>
          </a:prstGeom>
          <a:noFill/>
        </p:spPr>
        <p:txBody>
          <a:bodyPr wrap="square" rtlCol="0">
            <a:spAutoFit/>
          </a:bodyPr>
          <a:lstStyle/>
          <a:p>
            <a:r>
              <a:rPr lang="fr-FR" sz="1200" dirty="0"/>
              <a:t>Ø 30,5 maxi</a:t>
            </a:r>
          </a:p>
        </p:txBody>
      </p:sp>
      <p:sp>
        <p:nvSpPr>
          <p:cNvPr id="54" name="Rectangle 53">
            <a:extLst>
              <a:ext uri="{FF2B5EF4-FFF2-40B4-BE49-F238E27FC236}">
                <a16:creationId xmlns:a16="http://schemas.microsoft.com/office/drawing/2014/main" id="{4B0CA04D-1E65-4FE7-93D3-5CB8E1843CB2}"/>
              </a:ext>
            </a:extLst>
          </p:cNvPr>
          <p:cNvSpPr/>
          <p:nvPr/>
        </p:nvSpPr>
        <p:spPr>
          <a:xfrm>
            <a:off x="7908813" y="2556000"/>
            <a:ext cx="2664000" cy="648000"/>
          </a:xfrm>
          <a:prstGeom prst="rect">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5" name="ZoneTexte 54">
            <a:extLst>
              <a:ext uri="{FF2B5EF4-FFF2-40B4-BE49-F238E27FC236}">
                <a16:creationId xmlns:a16="http://schemas.microsoft.com/office/drawing/2014/main" id="{92D452E3-1F90-4B1E-AA48-D2EA5534F21E}"/>
              </a:ext>
            </a:extLst>
          </p:cNvPr>
          <p:cNvSpPr txBox="1"/>
          <p:nvPr/>
        </p:nvSpPr>
        <p:spPr>
          <a:xfrm>
            <a:off x="7897193" y="4574621"/>
            <a:ext cx="2675620" cy="830997"/>
          </a:xfrm>
          <a:prstGeom prst="rect">
            <a:avLst/>
          </a:prstGeom>
          <a:noFill/>
          <a:ln>
            <a:solidFill>
              <a:srgbClr val="FF0000"/>
            </a:solidFill>
          </a:ln>
        </p:spPr>
        <p:txBody>
          <a:bodyPr wrap="square" rtlCol="0">
            <a:spAutoFit/>
          </a:bodyPr>
          <a:lstStyle/>
          <a:p>
            <a:r>
              <a:rPr lang="fr-FR" sz="1200" dirty="0"/>
              <a:t>Insert en acier. Rentre dans le tube support sur home trainer. Taraudage M18 pas de 2,5. </a:t>
            </a:r>
            <a:r>
              <a:rPr lang="fr-FR" sz="1200" b="1" dirty="0">
                <a:solidFill>
                  <a:srgbClr val="FF0000"/>
                </a:solidFill>
              </a:rPr>
              <a:t>1 insert de 70 et 1 de 100</a:t>
            </a:r>
          </a:p>
        </p:txBody>
      </p:sp>
      <p:cxnSp>
        <p:nvCxnSpPr>
          <p:cNvPr id="22" name="Connecteur droit 21">
            <a:extLst>
              <a:ext uri="{FF2B5EF4-FFF2-40B4-BE49-F238E27FC236}">
                <a16:creationId xmlns:a16="http://schemas.microsoft.com/office/drawing/2014/main" id="{373202CA-24B4-4122-A648-0CF5B2722F08}"/>
              </a:ext>
            </a:extLst>
          </p:cNvPr>
          <p:cNvCxnSpPr>
            <a:cxnSpLocks/>
          </p:cNvCxnSpPr>
          <p:nvPr/>
        </p:nvCxnSpPr>
        <p:spPr>
          <a:xfrm>
            <a:off x="7897193" y="4306730"/>
            <a:ext cx="158428"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5" name="Connecteur droit avec flèche 24">
            <a:extLst>
              <a:ext uri="{FF2B5EF4-FFF2-40B4-BE49-F238E27FC236}">
                <a16:creationId xmlns:a16="http://schemas.microsoft.com/office/drawing/2014/main" id="{7010840D-4ADD-403C-AB1F-66445C2FF806}"/>
              </a:ext>
            </a:extLst>
          </p:cNvPr>
          <p:cNvCxnSpPr>
            <a:cxnSpLocks/>
          </p:cNvCxnSpPr>
          <p:nvPr/>
        </p:nvCxnSpPr>
        <p:spPr>
          <a:xfrm>
            <a:off x="7587592" y="4305779"/>
            <a:ext cx="319838"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58" name="ZoneTexte 57">
            <a:extLst>
              <a:ext uri="{FF2B5EF4-FFF2-40B4-BE49-F238E27FC236}">
                <a16:creationId xmlns:a16="http://schemas.microsoft.com/office/drawing/2014/main" id="{3FE593BE-B122-4714-9217-A8443D09261B}"/>
              </a:ext>
            </a:extLst>
          </p:cNvPr>
          <p:cNvSpPr txBox="1"/>
          <p:nvPr/>
        </p:nvSpPr>
        <p:spPr>
          <a:xfrm>
            <a:off x="7644202" y="4052219"/>
            <a:ext cx="400492" cy="276999"/>
          </a:xfrm>
          <a:prstGeom prst="rect">
            <a:avLst/>
          </a:prstGeom>
          <a:noFill/>
        </p:spPr>
        <p:txBody>
          <a:bodyPr wrap="square" rtlCol="0">
            <a:spAutoFit/>
          </a:bodyPr>
          <a:lstStyle/>
          <a:p>
            <a:r>
              <a:rPr lang="fr-FR" sz="1200" dirty="0"/>
              <a:t>4</a:t>
            </a:r>
          </a:p>
        </p:txBody>
      </p:sp>
      <p:cxnSp>
        <p:nvCxnSpPr>
          <p:cNvPr id="62" name="Connecteur droit avec flèche 61">
            <a:extLst>
              <a:ext uri="{FF2B5EF4-FFF2-40B4-BE49-F238E27FC236}">
                <a16:creationId xmlns:a16="http://schemas.microsoft.com/office/drawing/2014/main" id="{FEF8271B-43E4-4939-A2C0-3A1474D5B3E1}"/>
              </a:ext>
            </a:extLst>
          </p:cNvPr>
          <p:cNvCxnSpPr>
            <a:cxnSpLocks/>
          </p:cNvCxnSpPr>
          <p:nvPr/>
        </p:nvCxnSpPr>
        <p:spPr>
          <a:xfrm>
            <a:off x="9264017" y="2053480"/>
            <a:ext cx="109131" cy="301839"/>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63" name="Connecteur droit avec flèche 62">
            <a:extLst>
              <a:ext uri="{FF2B5EF4-FFF2-40B4-BE49-F238E27FC236}">
                <a16:creationId xmlns:a16="http://schemas.microsoft.com/office/drawing/2014/main" id="{B50EFB3A-81BC-44CF-9A72-90CA19C27D6C}"/>
              </a:ext>
            </a:extLst>
          </p:cNvPr>
          <p:cNvCxnSpPr>
            <a:cxnSpLocks/>
            <a:endCxn id="14" idx="0"/>
          </p:cNvCxnSpPr>
          <p:nvPr/>
        </p:nvCxnSpPr>
        <p:spPr>
          <a:xfrm flipH="1">
            <a:off x="7980094" y="2039106"/>
            <a:ext cx="298898" cy="22765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68" name="Connecteur droit 67">
            <a:extLst>
              <a:ext uri="{FF2B5EF4-FFF2-40B4-BE49-F238E27FC236}">
                <a16:creationId xmlns:a16="http://schemas.microsoft.com/office/drawing/2014/main" id="{5939117B-839A-4930-AE46-FA28D08871D7}"/>
              </a:ext>
            </a:extLst>
          </p:cNvPr>
          <p:cNvCxnSpPr/>
          <p:nvPr/>
        </p:nvCxnSpPr>
        <p:spPr>
          <a:xfrm flipH="1">
            <a:off x="8283505" y="2039717"/>
            <a:ext cx="460737"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0" name="Connecteur droit 69">
            <a:extLst>
              <a:ext uri="{FF2B5EF4-FFF2-40B4-BE49-F238E27FC236}">
                <a16:creationId xmlns:a16="http://schemas.microsoft.com/office/drawing/2014/main" id="{D19E8C5D-CC83-4158-AFD0-52A043C81405}"/>
              </a:ext>
            </a:extLst>
          </p:cNvPr>
          <p:cNvCxnSpPr>
            <a:cxnSpLocks/>
          </p:cNvCxnSpPr>
          <p:nvPr/>
        </p:nvCxnSpPr>
        <p:spPr>
          <a:xfrm flipH="1" flipV="1">
            <a:off x="9258011" y="2046129"/>
            <a:ext cx="903119" cy="708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71" name="ZoneTexte 70">
            <a:extLst>
              <a:ext uri="{FF2B5EF4-FFF2-40B4-BE49-F238E27FC236}">
                <a16:creationId xmlns:a16="http://schemas.microsoft.com/office/drawing/2014/main" id="{6FDE42C6-27D3-4F13-A4AE-3D7C77D8FC1A}"/>
              </a:ext>
            </a:extLst>
          </p:cNvPr>
          <p:cNvSpPr txBox="1"/>
          <p:nvPr/>
        </p:nvSpPr>
        <p:spPr>
          <a:xfrm>
            <a:off x="10581309" y="1720990"/>
            <a:ext cx="785885" cy="369332"/>
          </a:xfrm>
          <a:prstGeom prst="rect">
            <a:avLst/>
          </a:prstGeom>
          <a:noFill/>
        </p:spPr>
        <p:txBody>
          <a:bodyPr wrap="square" rtlCol="0">
            <a:spAutoFit/>
          </a:bodyPr>
          <a:lstStyle/>
          <a:p>
            <a:r>
              <a:rPr lang="fr-FR" sz="1200" dirty="0"/>
              <a:t>Chanfrein</a:t>
            </a:r>
            <a:r>
              <a:rPr lang="fr-FR" dirty="0"/>
              <a:t> </a:t>
            </a:r>
          </a:p>
        </p:txBody>
      </p:sp>
      <p:sp>
        <p:nvSpPr>
          <p:cNvPr id="72" name="Rectangle 71">
            <a:extLst>
              <a:ext uri="{FF2B5EF4-FFF2-40B4-BE49-F238E27FC236}">
                <a16:creationId xmlns:a16="http://schemas.microsoft.com/office/drawing/2014/main" id="{CCF47C4C-118E-4B38-AD83-0FE304F2208D}"/>
              </a:ext>
            </a:extLst>
          </p:cNvPr>
          <p:cNvSpPr/>
          <p:nvPr/>
        </p:nvSpPr>
        <p:spPr>
          <a:xfrm>
            <a:off x="10801566" y="2268000"/>
            <a:ext cx="648000" cy="1260000"/>
          </a:xfrm>
          <a:prstGeom prst="rect">
            <a:avLst/>
          </a:prstGeom>
          <a:solidFill>
            <a:schemeClr val="accent6">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3" name="Rectangle 72">
            <a:extLst>
              <a:ext uri="{FF2B5EF4-FFF2-40B4-BE49-F238E27FC236}">
                <a16:creationId xmlns:a16="http://schemas.microsoft.com/office/drawing/2014/main" id="{A92AFA6A-4134-42B5-A063-1698B0B06867}"/>
              </a:ext>
            </a:extLst>
          </p:cNvPr>
          <p:cNvSpPr/>
          <p:nvPr/>
        </p:nvSpPr>
        <p:spPr>
          <a:xfrm>
            <a:off x="10801566" y="2340000"/>
            <a:ext cx="648000" cy="1101600"/>
          </a:xfrm>
          <a:prstGeom prst="rect">
            <a:avLst/>
          </a:prstGeom>
          <a:solidFill>
            <a:schemeClr val="accent6">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4" name="ZoneTexte 73">
            <a:extLst>
              <a:ext uri="{FF2B5EF4-FFF2-40B4-BE49-F238E27FC236}">
                <a16:creationId xmlns:a16="http://schemas.microsoft.com/office/drawing/2014/main" id="{B52E78DE-78AD-4BB5-85C9-0AD1F774DCDC}"/>
              </a:ext>
            </a:extLst>
          </p:cNvPr>
          <p:cNvSpPr txBox="1"/>
          <p:nvPr/>
        </p:nvSpPr>
        <p:spPr>
          <a:xfrm>
            <a:off x="10731831" y="4569163"/>
            <a:ext cx="1263319" cy="830997"/>
          </a:xfrm>
          <a:prstGeom prst="rect">
            <a:avLst/>
          </a:prstGeom>
          <a:solidFill>
            <a:schemeClr val="accent6">
              <a:alpha val="20000"/>
            </a:schemeClr>
          </a:solidFill>
          <a:ln>
            <a:solidFill>
              <a:schemeClr val="accent6"/>
            </a:solidFill>
          </a:ln>
        </p:spPr>
        <p:txBody>
          <a:bodyPr wrap="square" rtlCol="0">
            <a:spAutoFit/>
          </a:bodyPr>
          <a:lstStyle/>
          <a:p>
            <a:pPr algn="ctr"/>
            <a:r>
              <a:rPr lang="fr-FR" sz="1200" dirty="0"/>
              <a:t>Tube support sur home trainer. Représentation partielle</a:t>
            </a:r>
          </a:p>
        </p:txBody>
      </p:sp>
      <p:cxnSp>
        <p:nvCxnSpPr>
          <p:cNvPr id="76" name="Connecteur droit avec flèche 75">
            <a:extLst>
              <a:ext uri="{FF2B5EF4-FFF2-40B4-BE49-F238E27FC236}">
                <a16:creationId xmlns:a16="http://schemas.microsoft.com/office/drawing/2014/main" id="{914D92EB-013A-4757-BB11-D9C54AB02BD5}"/>
              </a:ext>
            </a:extLst>
          </p:cNvPr>
          <p:cNvCxnSpPr/>
          <p:nvPr/>
        </p:nvCxnSpPr>
        <p:spPr>
          <a:xfrm flipH="1">
            <a:off x="10572813" y="2030668"/>
            <a:ext cx="119248" cy="312393"/>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77" name="Connecteur droit 76">
            <a:extLst>
              <a:ext uri="{FF2B5EF4-FFF2-40B4-BE49-F238E27FC236}">
                <a16:creationId xmlns:a16="http://schemas.microsoft.com/office/drawing/2014/main" id="{B2921B98-5DC1-45DA-977A-F1F93DFFBF60}"/>
              </a:ext>
            </a:extLst>
          </p:cNvPr>
          <p:cNvCxnSpPr>
            <a:cxnSpLocks/>
          </p:cNvCxnSpPr>
          <p:nvPr/>
        </p:nvCxnSpPr>
        <p:spPr>
          <a:xfrm flipH="1">
            <a:off x="10692061" y="2030668"/>
            <a:ext cx="582364"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Connecteur droit 23">
            <a:extLst>
              <a:ext uri="{FF2B5EF4-FFF2-40B4-BE49-F238E27FC236}">
                <a16:creationId xmlns:a16="http://schemas.microsoft.com/office/drawing/2014/main" id="{3B5DDDAD-9B29-475D-A2C9-CB413D5F50A0}"/>
              </a:ext>
            </a:extLst>
          </p:cNvPr>
          <p:cNvCxnSpPr>
            <a:cxnSpLocks/>
          </p:cNvCxnSpPr>
          <p:nvPr/>
        </p:nvCxnSpPr>
        <p:spPr>
          <a:xfrm flipV="1">
            <a:off x="1418055" y="3257569"/>
            <a:ext cx="0" cy="111087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6" name="Connecteur droit 25">
            <a:extLst>
              <a:ext uri="{FF2B5EF4-FFF2-40B4-BE49-F238E27FC236}">
                <a16:creationId xmlns:a16="http://schemas.microsoft.com/office/drawing/2014/main" id="{B5E809C8-86DF-4FA6-923A-F6CF7DDFCA02}"/>
              </a:ext>
            </a:extLst>
          </p:cNvPr>
          <p:cNvCxnSpPr>
            <a:cxnSpLocks/>
          </p:cNvCxnSpPr>
          <p:nvPr/>
        </p:nvCxnSpPr>
        <p:spPr>
          <a:xfrm>
            <a:off x="743372" y="3040059"/>
            <a:ext cx="0" cy="574366"/>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4" name="Connecteur droit avec flèche 33">
            <a:extLst>
              <a:ext uri="{FF2B5EF4-FFF2-40B4-BE49-F238E27FC236}">
                <a16:creationId xmlns:a16="http://schemas.microsoft.com/office/drawing/2014/main" id="{3CAEA80A-E438-4ED3-8DE2-C49DD4E8E35B}"/>
              </a:ext>
            </a:extLst>
          </p:cNvPr>
          <p:cNvCxnSpPr>
            <a:cxnSpLocks/>
          </p:cNvCxnSpPr>
          <p:nvPr/>
        </p:nvCxnSpPr>
        <p:spPr>
          <a:xfrm>
            <a:off x="193138" y="3589343"/>
            <a:ext cx="541085" cy="0"/>
          </a:xfrm>
          <a:prstGeom prst="straightConnector1">
            <a:avLst/>
          </a:prstGeom>
          <a:ln>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43" name="Arc 42">
            <a:extLst>
              <a:ext uri="{FF2B5EF4-FFF2-40B4-BE49-F238E27FC236}">
                <a16:creationId xmlns:a16="http://schemas.microsoft.com/office/drawing/2014/main" id="{ECAE339D-650B-4C15-BFF4-726765DF5AE2}"/>
              </a:ext>
            </a:extLst>
          </p:cNvPr>
          <p:cNvSpPr/>
          <p:nvPr/>
        </p:nvSpPr>
        <p:spPr>
          <a:xfrm rot="8098158">
            <a:off x="1959937" y="2520729"/>
            <a:ext cx="92543" cy="95486"/>
          </a:xfrm>
          <a:prstGeom prst="arc">
            <a:avLst>
              <a:gd name="adj1" fmla="val 14227246"/>
              <a:gd name="adj2" fmla="val 2029610"/>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45" name="Arc 44">
            <a:extLst>
              <a:ext uri="{FF2B5EF4-FFF2-40B4-BE49-F238E27FC236}">
                <a16:creationId xmlns:a16="http://schemas.microsoft.com/office/drawing/2014/main" id="{0A3C08C6-DE1C-4CF0-8CB1-A9D9AE5BFFA9}"/>
              </a:ext>
            </a:extLst>
          </p:cNvPr>
          <p:cNvSpPr/>
          <p:nvPr/>
        </p:nvSpPr>
        <p:spPr>
          <a:xfrm rot="18865286">
            <a:off x="1951731" y="3167521"/>
            <a:ext cx="109251" cy="94429"/>
          </a:xfrm>
          <a:prstGeom prst="arc">
            <a:avLst>
              <a:gd name="adj1" fmla="val 14227246"/>
              <a:gd name="adj2" fmla="val 2029610"/>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47" name="ZoneTexte 46">
            <a:extLst>
              <a:ext uri="{FF2B5EF4-FFF2-40B4-BE49-F238E27FC236}">
                <a16:creationId xmlns:a16="http://schemas.microsoft.com/office/drawing/2014/main" id="{AF59D070-F469-4A7F-83F9-ADC89FC24502}"/>
              </a:ext>
            </a:extLst>
          </p:cNvPr>
          <p:cNvSpPr txBox="1"/>
          <p:nvPr/>
        </p:nvSpPr>
        <p:spPr>
          <a:xfrm>
            <a:off x="659732" y="2022115"/>
            <a:ext cx="865321" cy="276999"/>
          </a:xfrm>
          <a:prstGeom prst="rect">
            <a:avLst/>
          </a:prstGeom>
          <a:noFill/>
        </p:spPr>
        <p:txBody>
          <a:bodyPr wrap="square" rtlCol="0">
            <a:spAutoFit/>
          </a:bodyPr>
          <a:lstStyle/>
          <a:p>
            <a:r>
              <a:rPr lang="fr-FR" sz="1200" dirty="0"/>
              <a:t>Ø 18 H7g6</a:t>
            </a:r>
          </a:p>
        </p:txBody>
      </p:sp>
      <p:cxnSp>
        <p:nvCxnSpPr>
          <p:cNvPr id="31" name="Connecteur droit avec flèche 30">
            <a:extLst>
              <a:ext uri="{FF2B5EF4-FFF2-40B4-BE49-F238E27FC236}">
                <a16:creationId xmlns:a16="http://schemas.microsoft.com/office/drawing/2014/main" id="{20BF3CD8-8BE7-423D-9FC1-20FD0CFB61FF}"/>
              </a:ext>
            </a:extLst>
          </p:cNvPr>
          <p:cNvCxnSpPr>
            <a:cxnSpLocks/>
          </p:cNvCxnSpPr>
          <p:nvPr/>
        </p:nvCxnSpPr>
        <p:spPr>
          <a:xfrm>
            <a:off x="1417206" y="4280784"/>
            <a:ext cx="538938" cy="0"/>
          </a:xfrm>
          <a:prstGeom prst="straightConnector1">
            <a:avLst/>
          </a:prstGeom>
          <a:ln>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2" name="ZoneTexte 31">
            <a:extLst>
              <a:ext uri="{FF2B5EF4-FFF2-40B4-BE49-F238E27FC236}">
                <a16:creationId xmlns:a16="http://schemas.microsoft.com/office/drawing/2014/main" id="{461C4F8D-29BE-4E70-86E3-67B8F4EEE6E2}"/>
              </a:ext>
            </a:extLst>
          </p:cNvPr>
          <p:cNvSpPr txBox="1"/>
          <p:nvPr/>
        </p:nvSpPr>
        <p:spPr>
          <a:xfrm>
            <a:off x="1518192" y="4028780"/>
            <a:ext cx="452706" cy="276999"/>
          </a:xfrm>
          <a:prstGeom prst="rect">
            <a:avLst/>
          </a:prstGeom>
          <a:noFill/>
        </p:spPr>
        <p:txBody>
          <a:bodyPr wrap="square" rtlCol="0">
            <a:spAutoFit/>
          </a:bodyPr>
          <a:lstStyle/>
          <a:p>
            <a:r>
              <a:rPr lang="fr-FR" sz="1200" dirty="0"/>
              <a:t>15</a:t>
            </a:r>
          </a:p>
        </p:txBody>
      </p:sp>
      <p:sp>
        <p:nvSpPr>
          <p:cNvPr id="33" name="ZoneTexte 32">
            <a:extLst>
              <a:ext uri="{FF2B5EF4-FFF2-40B4-BE49-F238E27FC236}">
                <a16:creationId xmlns:a16="http://schemas.microsoft.com/office/drawing/2014/main" id="{FA2FEB4F-C893-4968-ACBE-DD8C1E072FC8}"/>
              </a:ext>
            </a:extLst>
          </p:cNvPr>
          <p:cNvSpPr txBox="1"/>
          <p:nvPr/>
        </p:nvSpPr>
        <p:spPr>
          <a:xfrm>
            <a:off x="291232" y="3368785"/>
            <a:ext cx="465633" cy="276999"/>
          </a:xfrm>
          <a:prstGeom prst="rect">
            <a:avLst/>
          </a:prstGeom>
          <a:noFill/>
        </p:spPr>
        <p:txBody>
          <a:bodyPr wrap="square" rtlCol="0">
            <a:spAutoFit/>
          </a:bodyPr>
          <a:lstStyle/>
          <a:p>
            <a:r>
              <a:rPr lang="fr-FR" sz="1200" dirty="0"/>
              <a:t>15</a:t>
            </a:r>
          </a:p>
        </p:txBody>
      </p:sp>
      <p:sp>
        <p:nvSpPr>
          <p:cNvPr id="35" name="ZoneTexte 34">
            <a:extLst>
              <a:ext uri="{FF2B5EF4-FFF2-40B4-BE49-F238E27FC236}">
                <a16:creationId xmlns:a16="http://schemas.microsoft.com/office/drawing/2014/main" id="{A16DE104-1870-4D14-8AAD-1380DFCF2736}"/>
              </a:ext>
            </a:extLst>
          </p:cNvPr>
          <p:cNvSpPr txBox="1"/>
          <p:nvPr/>
        </p:nvSpPr>
        <p:spPr>
          <a:xfrm>
            <a:off x="26524" y="1805801"/>
            <a:ext cx="2014857" cy="276999"/>
          </a:xfrm>
          <a:prstGeom prst="rect">
            <a:avLst/>
          </a:prstGeom>
          <a:noFill/>
        </p:spPr>
        <p:txBody>
          <a:bodyPr wrap="square" rtlCol="0">
            <a:spAutoFit/>
          </a:bodyPr>
          <a:lstStyle/>
          <a:p>
            <a:r>
              <a:rPr lang="fr-FR" sz="1200" dirty="0"/>
              <a:t>Ø 26 avec 2 méplats pour clef</a:t>
            </a:r>
            <a:endParaRPr lang="fr-FR" dirty="0"/>
          </a:p>
        </p:txBody>
      </p:sp>
      <p:sp>
        <p:nvSpPr>
          <p:cNvPr id="37" name="ZoneTexte 36">
            <a:extLst>
              <a:ext uri="{FF2B5EF4-FFF2-40B4-BE49-F238E27FC236}">
                <a16:creationId xmlns:a16="http://schemas.microsoft.com/office/drawing/2014/main" id="{A8F590EB-E839-4E36-94CF-76BC812B7172}"/>
              </a:ext>
            </a:extLst>
          </p:cNvPr>
          <p:cNvSpPr txBox="1"/>
          <p:nvPr/>
        </p:nvSpPr>
        <p:spPr>
          <a:xfrm>
            <a:off x="3597332" y="4012479"/>
            <a:ext cx="2563842" cy="276999"/>
          </a:xfrm>
          <a:prstGeom prst="rect">
            <a:avLst/>
          </a:prstGeom>
          <a:noFill/>
        </p:spPr>
        <p:txBody>
          <a:bodyPr wrap="square" rtlCol="0">
            <a:spAutoFit/>
          </a:bodyPr>
          <a:lstStyle/>
          <a:p>
            <a:r>
              <a:rPr lang="fr-FR" sz="1200" dirty="0"/>
              <a:t>1 vis de 130 et 1 de 160</a:t>
            </a:r>
          </a:p>
        </p:txBody>
      </p:sp>
      <p:cxnSp>
        <p:nvCxnSpPr>
          <p:cNvPr id="5" name="Connecteur droit avec flèche 4">
            <a:extLst>
              <a:ext uri="{FF2B5EF4-FFF2-40B4-BE49-F238E27FC236}">
                <a16:creationId xmlns:a16="http://schemas.microsoft.com/office/drawing/2014/main" id="{F2288940-43C0-4B8F-A5B8-1ED91F791908}"/>
              </a:ext>
            </a:extLst>
          </p:cNvPr>
          <p:cNvCxnSpPr>
            <a:cxnSpLocks/>
            <a:endCxn id="10" idx="0"/>
          </p:cNvCxnSpPr>
          <p:nvPr/>
        </p:nvCxnSpPr>
        <p:spPr>
          <a:xfrm flipH="1">
            <a:off x="734480" y="2276270"/>
            <a:ext cx="40530" cy="27895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60" name="Connecteur droit 59">
            <a:extLst>
              <a:ext uri="{FF2B5EF4-FFF2-40B4-BE49-F238E27FC236}">
                <a16:creationId xmlns:a16="http://schemas.microsoft.com/office/drawing/2014/main" id="{C2A600ED-1E9C-4EE0-A7D2-288A1FB5ED62}"/>
              </a:ext>
            </a:extLst>
          </p:cNvPr>
          <p:cNvCxnSpPr>
            <a:cxnSpLocks/>
          </p:cNvCxnSpPr>
          <p:nvPr/>
        </p:nvCxnSpPr>
        <p:spPr>
          <a:xfrm>
            <a:off x="777075" y="2274059"/>
            <a:ext cx="679124"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1" name="Connecteur droit 60">
            <a:extLst>
              <a:ext uri="{FF2B5EF4-FFF2-40B4-BE49-F238E27FC236}">
                <a16:creationId xmlns:a16="http://schemas.microsoft.com/office/drawing/2014/main" id="{6C53A44A-660C-44DA-99C2-E72E3DE37E1A}"/>
              </a:ext>
            </a:extLst>
          </p:cNvPr>
          <p:cNvCxnSpPr>
            <a:cxnSpLocks/>
          </p:cNvCxnSpPr>
          <p:nvPr/>
        </p:nvCxnSpPr>
        <p:spPr>
          <a:xfrm>
            <a:off x="172747" y="2053210"/>
            <a:ext cx="1646528"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5" name="Connecteur droit avec flèche 64">
            <a:extLst>
              <a:ext uri="{FF2B5EF4-FFF2-40B4-BE49-F238E27FC236}">
                <a16:creationId xmlns:a16="http://schemas.microsoft.com/office/drawing/2014/main" id="{B32024E9-F4EF-4BB8-88DB-AED17E5E5CE3}"/>
              </a:ext>
            </a:extLst>
          </p:cNvPr>
          <p:cNvCxnSpPr>
            <a:cxnSpLocks/>
          </p:cNvCxnSpPr>
          <p:nvPr/>
        </p:nvCxnSpPr>
        <p:spPr>
          <a:xfrm>
            <a:off x="172747" y="2059076"/>
            <a:ext cx="91615" cy="348023"/>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86" name="Connecteur droit 85">
            <a:extLst>
              <a:ext uri="{FF2B5EF4-FFF2-40B4-BE49-F238E27FC236}">
                <a16:creationId xmlns:a16="http://schemas.microsoft.com/office/drawing/2014/main" id="{14441D1E-B2F5-46A9-9789-C5CEC59442AF}"/>
              </a:ext>
            </a:extLst>
          </p:cNvPr>
          <p:cNvCxnSpPr/>
          <p:nvPr/>
        </p:nvCxnSpPr>
        <p:spPr>
          <a:xfrm>
            <a:off x="2182359" y="3590858"/>
            <a:ext cx="513753"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30" name="Rectangle 29">
            <a:extLst>
              <a:ext uri="{FF2B5EF4-FFF2-40B4-BE49-F238E27FC236}">
                <a16:creationId xmlns:a16="http://schemas.microsoft.com/office/drawing/2014/main" id="{19B7268E-A305-460F-98C5-D0B36570B743}"/>
              </a:ext>
            </a:extLst>
          </p:cNvPr>
          <p:cNvSpPr/>
          <p:nvPr/>
        </p:nvSpPr>
        <p:spPr>
          <a:xfrm>
            <a:off x="2060384" y="2556000"/>
            <a:ext cx="4572000" cy="648000"/>
          </a:xfrm>
          <a:prstGeom prst="rect">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1" name="ZoneTexte 40">
            <a:extLst>
              <a:ext uri="{FF2B5EF4-FFF2-40B4-BE49-F238E27FC236}">
                <a16:creationId xmlns:a16="http://schemas.microsoft.com/office/drawing/2014/main" id="{63AD3D3B-F3AB-4EAE-BFB6-A101E03840A2}"/>
              </a:ext>
            </a:extLst>
          </p:cNvPr>
          <p:cNvSpPr txBox="1"/>
          <p:nvPr/>
        </p:nvSpPr>
        <p:spPr>
          <a:xfrm>
            <a:off x="1411826" y="4614634"/>
            <a:ext cx="5218929" cy="461665"/>
          </a:xfrm>
          <a:prstGeom prst="rect">
            <a:avLst/>
          </a:prstGeom>
          <a:noFill/>
          <a:ln>
            <a:solidFill>
              <a:srgbClr val="FF0000"/>
            </a:solidFill>
          </a:ln>
        </p:spPr>
        <p:txBody>
          <a:bodyPr wrap="square" rtlCol="0">
            <a:spAutoFit/>
          </a:bodyPr>
          <a:lstStyle/>
          <a:p>
            <a:pPr algn="ctr"/>
            <a:r>
              <a:rPr lang="fr-FR" sz="1200" dirty="0"/>
              <a:t>Vis acier filetage M18 pas de 2,5 avec alésage dans tête de vis pour ajustement H7g6 sur écrou borgne. </a:t>
            </a:r>
            <a:r>
              <a:rPr lang="fr-FR" sz="1200" b="1" dirty="0">
                <a:solidFill>
                  <a:srgbClr val="FF0000"/>
                </a:solidFill>
              </a:rPr>
              <a:t>1 vis de 130 </a:t>
            </a:r>
            <a:r>
              <a:rPr lang="fr-FR" sz="1200" dirty="0"/>
              <a:t>de long et </a:t>
            </a:r>
            <a:r>
              <a:rPr lang="fr-FR" sz="1200" b="1" dirty="0">
                <a:solidFill>
                  <a:srgbClr val="FF0000"/>
                </a:solidFill>
              </a:rPr>
              <a:t>1 de 160 </a:t>
            </a:r>
            <a:r>
              <a:rPr lang="fr-FR" sz="1200" dirty="0"/>
              <a:t>(sous tête)</a:t>
            </a:r>
          </a:p>
        </p:txBody>
      </p:sp>
      <p:sp>
        <p:nvSpPr>
          <p:cNvPr id="85" name="ZoneTexte 84">
            <a:extLst>
              <a:ext uri="{FF2B5EF4-FFF2-40B4-BE49-F238E27FC236}">
                <a16:creationId xmlns:a16="http://schemas.microsoft.com/office/drawing/2014/main" id="{F4465391-986D-4E80-A98A-D308E3DF5640}"/>
              </a:ext>
            </a:extLst>
          </p:cNvPr>
          <p:cNvSpPr txBox="1"/>
          <p:nvPr/>
        </p:nvSpPr>
        <p:spPr>
          <a:xfrm>
            <a:off x="2153359" y="3346848"/>
            <a:ext cx="738806" cy="276999"/>
          </a:xfrm>
          <a:prstGeom prst="rect">
            <a:avLst/>
          </a:prstGeom>
          <a:noFill/>
        </p:spPr>
        <p:txBody>
          <a:bodyPr wrap="square" rtlCol="0">
            <a:spAutoFit/>
          </a:bodyPr>
          <a:lstStyle/>
          <a:p>
            <a:r>
              <a:rPr lang="fr-FR" sz="1200" dirty="0"/>
              <a:t>gorge</a:t>
            </a:r>
          </a:p>
        </p:txBody>
      </p:sp>
      <p:cxnSp>
        <p:nvCxnSpPr>
          <p:cNvPr id="87" name="Connecteur droit avec flèche 86">
            <a:extLst>
              <a:ext uri="{FF2B5EF4-FFF2-40B4-BE49-F238E27FC236}">
                <a16:creationId xmlns:a16="http://schemas.microsoft.com/office/drawing/2014/main" id="{BF6E11B9-997A-4ED4-990D-D37309BEA8CC}"/>
              </a:ext>
            </a:extLst>
          </p:cNvPr>
          <p:cNvCxnSpPr>
            <a:cxnSpLocks/>
          </p:cNvCxnSpPr>
          <p:nvPr/>
        </p:nvCxnSpPr>
        <p:spPr>
          <a:xfrm flipH="1" flipV="1">
            <a:off x="2027385" y="3208981"/>
            <a:ext cx="155302" cy="386632"/>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9" name="Rectangle 28">
            <a:extLst>
              <a:ext uri="{FF2B5EF4-FFF2-40B4-BE49-F238E27FC236}">
                <a16:creationId xmlns:a16="http://schemas.microsoft.com/office/drawing/2014/main" id="{EF43FC58-07A2-4D3D-A236-FDFAFF5A03B4}"/>
              </a:ext>
            </a:extLst>
          </p:cNvPr>
          <p:cNvSpPr/>
          <p:nvPr/>
        </p:nvSpPr>
        <p:spPr>
          <a:xfrm>
            <a:off x="1415226" y="2415941"/>
            <a:ext cx="540000" cy="936000"/>
          </a:xfrm>
          <a:prstGeom prst="rect">
            <a:avLst/>
          </a:prstGeom>
          <a:solidFill>
            <a:schemeClr val="accent1">
              <a:alpha val="20000"/>
            </a:schemeClr>
          </a:solidFill>
          <a:ln>
            <a:solidFill>
              <a:schemeClr val="accent1">
                <a:shade val="50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cxnSp>
        <p:nvCxnSpPr>
          <p:cNvPr id="66" name="Connecteur droit 65">
            <a:extLst>
              <a:ext uri="{FF2B5EF4-FFF2-40B4-BE49-F238E27FC236}">
                <a16:creationId xmlns:a16="http://schemas.microsoft.com/office/drawing/2014/main" id="{11DA3D70-79C7-4043-A592-8E77528B691E}"/>
              </a:ext>
            </a:extLst>
          </p:cNvPr>
          <p:cNvCxnSpPr>
            <a:cxnSpLocks/>
          </p:cNvCxnSpPr>
          <p:nvPr/>
        </p:nvCxnSpPr>
        <p:spPr>
          <a:xfrm flipV="1">
            <a:off x="193138" y="3344055"/>
            <a:ext cx="1580" cy="787753"/>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7" name="Connecteur droit 66">
            <a:extLst>
              <a:ext uri="{FF2B5EF4-FFF2-40B4-BE49-F238E27FC236}">
                <a16:creationId xmlns:a16="http://schemas.microsoft.com/office/drawing/2014/main" id="{D0D25962-F1A6-4183-A6B5-0F32F4A7E942}"/>
              </a:ext>
            </a:extLst>
          </p:cNvPr>
          <p:cNvCxnSpPr>
            <a:cxnSpLocks/>
          </p:cNvCxnSpPr>
          <p:nvPr/>
        </p:nvCxnSpPr>
        <p:spPr>
          <a:xfrm flipV="1">
            <a:off x="913968" y="3166458"/>
            <a:ext cx="512" cy="96535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7" name="Rectangle 6">
            <a:extLst>
              <a:ext uri="{FF2B5EF4-FFF2-40B4-BE49-F238E27FC236}">
                <a16:creationId xmlns:a16="http://schemas.microsoft.com/office/drawing/2014/main" id="{42007C3D-26BF-4A3C-A787-EC6A14923175}"/>
              </a:ext>
            </a:extLst>
          </p:cNvPr>
          <p:cNvSpPr/>
          <p:nvPr/>
        </p:nvSpPr>
        <p:spPr>
          <a:xfrm>
            <a:off x="194718" y="2417904"/>
            <a:ext cx="360000" cy="936000"/>
          </a:xfrm>
          <a:prstGeom prst="rect">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Rectangle 9">
            <a:extLst>
              <a:ext uri="{FF2B5EF4-FFF2-40B4-BE49-F238E27FC236}">
                <a16:creationId xmlns:a16="http://schemas.microsoft.com/office/drawing/2014/main" id="{A6D6C18E-EC45-475C-850A-05902D0BA2CF}"/>
              </a:ext>
            </a:extLst>
          </p:cNvPr>
          <p:cNvSpPr/>
          <p:nvPr/>
        </p:nvSpPr>
        <p:spPr>
          <a:xfrm>
            <a:off x="554480" y="2555220"/>
            <a:ext cx="360000" cy="648000"/>
          </a:xfrm>
          <a:prstGeom prst="rect">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Rectangle 10">
            <a:extLst>
              <a:ext uri="{FF2B5EF4-FFF2-40B4-BE49-F238E27FC236}">
                <a16:creationId xmlns:a16="http://schemas.microsoft.com/office/drawing/2014/main" id="{E43B8685-B4F6-49B4-8500-0C3DAAEB6A15}"/>
              </a:ext>
            </a:extLst>
          </p:cNvPr>
          <p:cNvSpPr/>
          <p:nvPr/>
        </p:nvSpPr>
        <p:spPr>
          <a:xfrm>
            <a:off x="195535" y="2713281"/>
            <a:ext cx="540000" cy="360000"/>
          </a:xfrm>
          <a:prstGeom prst="rect">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75" name="Connecteur droit avec flèche 74">
            <a:extLst>
              <a:ext uri="{FF2B5EF4-FFF2-40B4-BE49-F238E27FC236}">
                <a16:creationId xmlns:a16="http://schemas.microsoft.com/office/drawing/2014/main" id="{677B6C40-8808-418C-9500-68AAA2948E09}"/>
              </a:ext>
            </a:extLst>
          </p:cNvPr>
          <p:cNvCxnSpPr>
            <a:cxnSpLocks/>
          </p:cNvCxnSpPr>
          <p:nvPr/>
        </p:nvCxnSpPr>
        <p:spPr>
          <a:xfrm>
            <a:off x="194992" y="4075950"/>
            <a:ext cx="359488" cy="0"/>
          </a:xfrm>
          <a:prstGeom prst="straightConnector1">
            <a:avLst/>
          </a:prstGeom>
          <a:ln>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8" name="Connecteur droit 77">
            <a:extLst>
              <a:ext uri="{FF2B5EF4-FFF2-40B4-BE49-F238E27FC236}">
                <a16:creationId xmlns:a16="http://schemas.microsoft.com/office/drawing/2014/main" id="{AFC8FE89-30FE-4D9B-9461-E8465FB38D36}"/>
              </a:ext>
            </a:extLst>
          </p:cNvPr>
          <p:cNvCxnSpPr>
            <a:cxnSpLocks/>
          </p:cNvCxnSpPr>
          <p:nvPr/>
        </p:nvCxnSpPr>
        <p:spPr>
          <a:xfrm flipH="1" flipV="1">
            <a:off x="558122" y="3333681"/>
            <a:ext cx="5357" cy="79999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9" name="Connecteur droit avec flèche 78">
            <a:extLst>
              <a:ext uri="{FF2B5EF4-FFF2-40B4-BE49-F238E27FC236}">
                <a16:creationId xmlns:a16="http://schemas.microsoft.com/office/drawing/2014/main" id="{88EC823D-0160-4B21-8BAB-74065A027750}"/>
              </a:ext>
            </a:extLst>
          </p:cNvPr>
          <p:cNvCxnSpPr>
            <a:cxnSpLocks/>
          </p:cNvCxnSpPr>
          <p:nvPr/>
        </p:nvCxnSpPr>
        <p:spPr>
          <a:xfrm>
            <a:off x="554480" y="4075950"/>
            <a:ext cx="359488" cy="0"/>
          </a:xfrm>
          <a:prstGeom prst="straightConnector1">
            <a:avLst/>
          </a:prstGeom>
          <a:ln>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1" name="ZoneTexte 20">
            <a:extLst>
              <a:ext uri="{FF2B5EF4-FFF2-40B4-BE49-F238E27FC236}">
                <a16:creationId xmlns:a16="http://schemas.microsoft.com/office/drawing/2014/main" id="{CBD5A517-071C-4FDB-B6DE-77CBA6D58C4C}"/>
              </a:ext>
            </a:extLst>
          </p:cNvPr>
          <p:cNvSpPr txBox="1"/>
          <p:nvPr/>
        </p:nvSpPr>
        <p:spPr>
          <a:xfrm>
            <a:off x="213724" y="3856628"/>
            <a:ext cx="420349" cy="276999"/>
          </a:xfrm>
          <a:prstGeom prst="rect">
            <a:avLst/>
          </a:prstGeom>
          <a:noFill/>
        </p:spPr>
        <p:txBody>
          <a:bodyPr wrap="square" rtlCol="0">
            <a:spAutoFit/>
          </a:bodyPr>
          <a:lstStyle/>
          <a:p>
            <a:r>
              <a:rPr lang="fr-FR" sz="1200" dirty="0"/>
              <a:t>10</a:t>
            </a:r>
          </a:p>
        </p:txBody>
      </p:sp>
      <p:sp>
        <p:nvSpPr>
          <p:cNvPr id="81" name="ZoneTexte 80">
            <a:extLst>
              <a:ext uri="{FF2B5EF4-FFF2-40B4-BE49-F238E27FC236}">
                <a16:creationId xmlns:a16="http://schemas.microsoft.com/office/drawing/2014/main" id="{088A9518-2A08-44DC-9C81-E155C1603D11}"/>
              </a:ext>
            </a:extLst>
          </p:cNvPr>
          <p:cNvSpPr txBox="1"/>
          <p:nvPr/>
        </p:nvSpPr>
        <p:spPr>
          <a:xfrm>
            <a:off x="546040" y="3854809"/>
            <a:ext cx="420349" cy="276999"/>
          </a:xfrm>
          <a:prstGeom prst="rect">
            <a:avLst/>
          </a:prstGeom>
          <a:noFill/>
        </p:spPr>
        <p:txBody>
          <a:bodyPr wrap="square" rtlCol="0">
            <a:spAutoFit/>
          </a:bodyPr>
          <a:lstStyle/>
          <a:p>
            <a:r>
              <a:rPr lang="fr-FR" sz="1200" dirty="0"/>
              <a:t>10</a:t>
            </a:r>
          </a:p>
        </p:txBody>
      </p:sp>
      <p:sp>
        <p:nvSpPr>
          <p:cNvPr id="88" name="ZoneTexte 87">
            <a:extLst>
              <a:ext uri="{FF2B5EF4-FFF2-40B4-BE49-F238E27FC236}">
                <a16:creationId xmlns:a16="http://schemas.microsoft.com/office/drawing/2014/main" id="{5DD5D76D-5FCE-4A00-B7F6-B782ACA70717}"/>
              </a:ext>
            </a:extLst>
          </p:cNvPr>
          <p:cNvSpPr txBox="1"/>
          <p:nvPr/>
        </p:nvSpPr>
        <p:spPr>
          <a:xfrm>
            <a:off x="8134593" y="1345547"/>
            <a:ext cx="2969151" cy="276999"/>
          </a:xfrm>
          <a:prstGeom prst="rect">
            <a:avLst/>
          </a:prstGeom>
          <a:solidFill>
            <a:schemeClr val="accent2">
              <a:lumMod val="40000"/>
              <a:lumOff val="60000"/>
            </a:schemeClr>
          </a:solidFill>
          <a:ln>
            <a:solidFill>
              <a:srgbClr val="FF0000"/>
            </a:solidFill>
          </a:ln>
        </p:spPr>
        <p:txBody>
          <a:bodyPr wrap="square" rtlCol="0">
            <a:spAutoFit/>
          </a:bodyPr>
          <a:lstStyle/>
          <a:p>
            <a:r>
              <a:rPr lang="fr-FR" sz="1200" dirty="0"/>
              <a:t>Écrou  hexagonal M18 pas de 2,5 série basse</a:t>
            </a:r>
          </a:p>
        </p:txBody>
      </p:sp>
      <p:sp>
        <p:nvSpPr>
          <p:cNvPr id="95" name="Rectangle 94">
            <a:extLst>
              <a:ext uri="{FF2B5EF4-FFF2-40B4-BE49-F238E27FC236}">
                <a16:creationId xmlns:a16="http://schemas.microsoft.com/office/drawing/2014/main" id="{55BC4F12-DF1E-4A09-8B23-62003D62EB1F}"/>
              </a:ext>
            </a:extLst>
          </p:cNvPr>
          <p:cNvSpPr/>
          <p:nvPr/>
        </p:nvSpPr>
        <p:spPr>
          <a:xfrm>
            <a:off x="1422022" y="2556000"/>
            <a:ext cx="324000" cy="648000"/>
          </a:xfrm>
          <a:prstGeom prst="rect">
            <a:avLst/>
          </a:prstGeom>
          <a:solidFill>
            <a:schemeClr val="accent1">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98" name="Connecteur droit 97">
            <a:extLst>
              <a:ext uri="{FF2B5EF4-FFF2-40B4-BE49-F238E27FC236}">
                <a16:creationId xmlns:a16="http://schemas.microsoft.com/office/drawing/2014/main" id="{C25BF3A6-DFFD-4F72-9C19-7632189020FA}"/>
              </a:ext>
            </a:extLst>
          </p:cNvPr>
          <p:cNvCxnSpPr>
            <a:cxnSpLocks/>
          </p:cNvCxnSpPr>
          <p:nvPr/>
        </p:nvCxnSpPr>
        <p:spPr>
          <a:xfrm flipV="1">
            <a:off x="1746641" y="3178676"/>
            <a:ext cx="0" cy="649554"/>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1" name="Connecteur droit avec flèche 100">
            <a:extLst>
              <a:ext uri="{FF2B5EF4-FFF2-40B4-BE49-F238E27FC236}">
                <a16:creationId xmlns:a16="http://schemas.microsoft.com/office/drawing/2014/main" id="{1AD9DE68-CD7E-4166-A24D-1FAA3F75A93D}"/>
              </a:ext>
            </a:extLst>
          </p:cNvPr>
          <p:cNvCxnSpPr>
            <a:cxnSpLocks/>
          </p:cNvCxnSpPr>
          <p:nvPr/>
        </p:nvCxnSpPr>
        <p:spPr>
          <a:xfrm>
            <a:off x="1411826" y="3793566"/>
            <a:ext cx="332719" cy="0"/>
          </a:xfrm>
          <a:prstGeom prst="straightConnector1">
            <a:avLst/>
          </a:prstGeom>
          <a:ln>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03" name="ZoneTexte 102">
            <a:extLst>
              <a:ext uri="{FF2B5EF4-FFF2-40B4-BE49-F238E27FC236}">
                <a16:creationId xmlns:a16="http://schemas.microsoft.com/office/drawing/2014/main" id="{E9A9D947-20F1-4F48-A1C5-D5D19E3FA4CF}"/>
              </a:ext>
            </a:extLst>
          </p:cNvPr>
          <p:cNvSpPr txBox="1"/>
          <p:nvPr/>
        </p:nvSpPr>
        <p:spPr>
          <a:xfrm>
            <a:off x="1467265" y="3576455"/>
            <a:ext cx="290768" cy="276999"/>
          </a:xfrm>
          <a:prstGeom prst="rect">
            <a:avLst/>
          </a:prstGeom>
          <a:noFill/>
        </p:spPr>
        <p:txBody>
          <a:bodyPr wrap="square" rtlCol="0">
            <a:spAutoFit/>
          </a:bodyPr>
          <a:lstStyle/>
          <a:p>
            <a:r>
              <a:rPr lang="fr-FR" sz="1200" dirty="0"/>
              <a:t>9</a:t>
            </a:r>
          </a:p>
        </p:txBody>
      </p:sp>
      <p:sp>
        <p:nvSpPr>
          <p:cNvPr id="100" name="ZoneTexte 99">
            <a:extLst>
              <a:ext uri="{FF2B5EF4-FFF2-40B4-BE49-F238E27FC236}">
                <a16:creationId xmlns:a16="http://schemas.microsoft.com/office/drawing/2014/main" id="{BE9A53BA-523E-4508-92CF-77BDB844D2CB}"/>
              </a:ext>
            </a:extLst>
          </p:cNvPr>
          <p:cNvSpPr txBox="1"/>
          <p:nvPr/>
        </p:nvSpPr>
        <p:spPr>
          <a:xfrm>
            <a:off x="136446" y="2681682"/>
            <a:ext cx="955946" cy="430887"/>
          </a:xfrm>
          <a:prstGeom prst="rect">
            <a:avLst/>
          </a:prstGeom>
          <a:noFill/>
        </p:spPr>
        <p:txBody>
          <a:bodyPr wrap="square" rtlCol="0">
            <a:spAutoFit/>
          </a:bodyPr>
          <a:lstStyle/>
          <a:p>
            <a:r>
              <a:rPr lang="fr-FR" sz="1100" dirty="0"/>
              <a:t>Taraudage M10 pas de 1</a:t>
            </a:r>
          </a:p>
        </p:txBody>
      </p:sp>
      <p:cxnSp>
        <p:nvCxnSpPr>
          <p:cNvPr id="111" name="Connecteur droit avec flèche 110">
            <a:extLst>
              <a:ext uri="{FF2B5EF4-FFF2-40B4-BE49-F238E27FC236}">
                <a16:creationId xmlns:a16="http://schemas.microsoft.com/office/drawing/2014/main" id="{0E5D3398-6679-42AF-ABD4-35CD99C2B1F8}"/>
              </a:ext>
            </a:extLst>
          </p:cNvPr>
          <p:cNvCxnSpPr>
            <a:cxnSpLocks/>
          </p:cNvCxnSpPr>
          <p:nvPr/>
        </p:nvCxnSpPr>
        <p:spPr>
          <a:xfrm>
            <a:off x="1819275" y="2054493"/>
            <a:ext cx="0" cy="338993"/>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12" name="Rectangle 111">
            <a:extLst>
              <a:ext uri="{FF2B5EF4-FFF2-40B4-BE49-F238E27FC236}">
                <a16:creationId xmlns:a16="http://schemas.microsoft.com/office/drawing/2014/main" id="{FE543498-EA4A-44BC-894A-631A60069825}"/>
              </a:ext>
            </a:extLst>
          </p:cNvPr>
          <p:cNvSpPr/>
          <p:nvPr/>
        </p:nvSpPr>
        <p:spPr>
          <a:xfrm>
            <a:off x="7511729" y="2311865"/>
            <a:ext cx="324000" cy="1116000"/>
          </a:xfrm>
          <a:prstGeom prst="rect">
            <a:avLst/>
          </a:prstGeom>
          <a:solidFill>
            <a:schemeClr val="accent2">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4" name="Rectangle 113">
            <a:extLst>
              <a:ext uri="{FF2B5EF4-FFF2-40B4-BE49-F238E27FC236}">
                <a16:creationId xmlns:a16="http://schemas.microsoft.com/office/drawing/2014/main" id="{40875FCC-6459-404A-9492-6FCD62A5112D}"/>
              </a:ext>
            </a:extLst>
          </p:cNvPr>
          <p:cNvSpPr/>
          <p:nvPr/>
        </p:nvSpPr>
        <p:spPr>
          <a:xfrm>
            <a:off x="7512339" y="2556000"/>
            <a:ext cx="324000" cy="64800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9" name="Rectangle 118">
            <a:extLst>
              <a:ext uri="{FF2B5EF4-FFF2-40B4-BE49-F238E27FC236}">
                <a16:creationId xmlns:a16="http://schemas.microsoft.com/office/drawing/2014/main" id="{83D12FAC-EC44-4647-8090-8E1D3DF9B174}"/>
              </a:ext>
            </a:extLst>
          </p:cNvPr>
          <p:cNvSpPr/>
          <p:nvPr/>
        </p:nvSpPr>
        <p:spPr>
          <a:xfrm>
            <a:off x="11768636" y="2327904"/>
            <a:ext cx="324000" cy="1116000"/>
          </a:xfrm>
          <a:prstGeom prst="rect">
            <a:avLst/>
          </a:prstGeom>
          <a:solidFill>
            <a:schemeClr val="accent2">
              <a:alpha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0" name="Rectangle 119">
            <a:extLst>
              <a:ext uri="{FF2B5EF4-FFF2-40B4-BE49-F238E27FC236}">
                <a16:creationId xmlns:a16="http://schemas.microsoft.com/office/drawing/2014/main" id="{29944B0B-CD9D-44ED-ACB6-EA5EC53516F4}"/>
              </a:ext>
            </a:extLst>
          </p:cNvPr>
          <p:cNvSpPr/>
          <p:nvPr/>
        </p:nvSpPr>
        <p:spPr>
          <a:xfrm>
            <a:off x="11772481" y="2554208"/>
            <a:ext cx="324000" cy="64800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25" name="Connecteur droit 124">
            <a:extLst>
              <a:ext uri="{FF2B5EF4-FFF2-40B4-BE49-F238E27FC236}">
                <a16:creationId xmlns:a16="http://schemas.microsoft.com/office/drawing/2014/main" id="{32030D60-4C97-4AB6-9E6B-FF4BC272263D}"/>
              </a:ext>
            </a:extLst>
          </p:cNvPr>
          <p:cNvCxnSpPr>
            <a:cxnSpLocks/>
          </p:cNvCxnSpPr>
          <p:nvPr/>
        </p:nvCxnSpPr>
        <p:spPr>
          <a:xfrm flipV="1">
            <a:off x="7836339" y="3503453"/>
            <a:ext cx="0" cy="45762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7" name="Connecteur droit 126">
            <a:extLst>
              <a:ext uri="{FF2B5EF4-FFF2-40B4-BE49-F238E27FC236}">
                <a16:creationId xmlns:a16="http://schemas.microsoft.com/office/drawing/2014/main" id="{2B698E1A-FD45-40FD-98E9-3BA01BA1F9D6}"/>
              </a:ext>
            </a:extLst>
          </p:cNvPr>
          <p:cNvCxnSpPr>
            <a:cxnSpLocks/>
          </p:cNvCxnSpPr>
          <p:nvPr/>
        </p:nvCxnSpPr>
        <p:spPr>
          <a:xfrm flipV="1">
            <a:off x="7512339" y="3520758"/>
            <a:ext cx="0" cy="45762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8" name="Connecteur droit 127">
            <a:extLst>
              <a:ext uri="{FF2B5EF4-FFF2-40B4-BE49-F238E27FC236}">
                <a16:creationId xmlns:a16="http://schemas.microsoft.com/office/drawing/2014/main" id="{76386EDF-31A4-4B87-ABF7-B4D79254EB19}"/>
              </a:ext>
            </a:extLst>
          </p:cNvPr>
          <p:cNvCxnSpPr>
            <a:cxnSpLocks/>
          </p:cNvCxnSpPr>
          <p:nvPr/>
        </p:nvCxnSpPr>
        <p:spPr>
          <a:xfrm flipV="1">
            <a:off x="11768636" y="3429000"/>
            <a:ext cx="0" cy="45762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9" name="Connecteur droit 128">
            <a:extLst>
              <a:ext uri="{FF2B5EF4-FFF2-40B4-BE49-F238E27FC236}">
                <a16:creationId xmlns:a16="http://schemas.microsoft.com/office/drawing/2014/main" id="{2910D825-E966-49B8-B933-0A67CB09C8DF}"/>
              </a:ext>
            </a:extLst>
          </p:cNvPr>
          <p:cNvCxnSpPr>
            <a:cxnSpLocks/>
          </p:cNvCxnSpPr>
          <p:nvPr/>
        </p:nvCxnSpPr>
        <p:spPr>
          <a:xfrm flipV="1">
            <a:off x="12089212" y="3452837"/>
            <a:ext cx="0" cy="45762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0" name="Connecteur droit avec flèche 129">
            <a:extLst>
              <a:ext uri="{FF2B5EF4-FFF2-40B4-BE49-F238E27FC236}">
                <a16:creationId xmlns:a16="http://schemas.microsoft.com/office/drawing/2014/main" id="{F35AFA3E-3285-40AA-B5C9-1CF606E89FE1}"/>
              </a:ext>
            </a:extLst>
          </p:cNvPr>
          <p:cNvCxnSpPr>
            <a:cxnSpLocks/>
          </p:cNvCxnSpPr>
          <p:nvPr/>
        </p:nvCxnSpPr>
        <p:spPr>
          <a:xfrm>
            <a:off x="7511729" y="3917603"/>
            <a:ext cx="332719" cy="0"/>
          </a:xfrm>
          <a:prstGeom prst="straightConnector1">
            <a:avLst/>
          </a:prstGeom>
          <a:ln>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31" name="Connecteur droit avec flèche 130">
            <a:extLst>
              <a:ext uri="{FF2B5EF4-FFF2-40B4-BE49-F238E27FC236}">
                <a16:creationId xmlns:a16="http://schemas.microsoft.com/office/drawing/2014/main" id="{BE87DBDE-16DB-4CC5-BF17-742984E57DA0}"/>
              </a:ext>
            </a:extLst>
          </p:cNvPr>
          <p:cNvCxnSpPr>
            <a:cxnSpLocks/>
          </p:cNvCxnSpPr>
          <p:nvPr/>
        </p:nvCxnSpPr>
        <p:spPr>
          <a:xfrm>
            <a:off x="11763762" y="3853454"/>
            <a:ext cx="332719" cy="0"/>
          </a:xfrm>
          <a:prstGeom prst="straightConnector1">
            <a:avLst/>
          </a:prstGeom>
          <a:ln>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32" name="Connecteur droit avec flèche 131">
            <a:extLst>
              <a:ext uri="{FF2B5EF4-FFF2-40B4-BE49-F238E27FC236}">
                <a16:creationId xmlns:a16="http://schemas.microsoft.com/office/drawing/2014/main" id="{3178059C-B028-4F54-A102-0EAA304B762A}"/>
              </a:ext>
            </a:extLst>
          </p:cNvPr>
          <p:cNvCxnSpPr>
            <a:cxnSpLocks/>
            <a:endCxn id="112" idx="0"/>
          </p:cNvCxnSpPr>
          <p:nvPr/>
        </p:nvCxnSpPr>
        <p:spPr>
          <a:xfrm flipH="1">
            <a:off x="7673729" y="1638899"/>
            <a:ext cx="454815" cy="672966"/>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33" name="Connecteur droit avec flèche 132">
            <a:extLst>
              <a:ext uri="{FF2B5EF4-FFF2-40B4-BE49-F238E27FC236}">
                <a16:creationId xmlns:a16="http://schemas.microsoft.com/office/drawing/2014/main" id="{A3C45772-ED80-4553-9733-604ECE0F8F6B}"/>
              </a:ext>
            </a:extLst>
          </p:cNvPr>
          <p:cNvCxnSpPr>
            <a:cxnSpLocks/>
            <a:stCxn id="88" idx="3"/>
            <a:endCxn id="119" idx="0"/>
          </p:cNvCxnSpPr>
          <p:nvPr/>
        </p:nvCxnSpPr>
        <p:spPr>
          <a:xfrm>
            <a:off x="11103744" y="1484047"/>
            <a:ext cx="826892" cy="843857"/>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40" name="ZoneTexte 139">
            <a:extLst>
              <a:ext uri="{FF2B5EF4-FFF2-40B4-BE49-F238E27FC236}">
                <a16:creationId xmlns:a16="http://schemas.microsoft.com/office/drawing/2014/main" id="{9DE4CF58-C4C9-4B1B-99EF-0A761800F0A9}"/>
              </a:ext>
            </a:extLst>
          </p:cNvPr>
          <p:cNvSpPr txBox="1"/>
          <p:nvPr/>
        </p:nvSpPr>
        <p:spPr>
          <a:xfrm>
            <a:off x="11786049" y="3618906"/>
            <a:ext cx="235365" cy="276999"/>
          </a:xfrm>
          <a:prstGeom prst="rect">
            <a:avLst/>
          </a:prstGeom>
          <a:noFill/>
        </p:spPr>
        <p:txBody>
          <a:bodyPr wrap="square" rtlCol="0">
            <a:spAutoFit/>
          </a:bodyPr>
          <a:lstStyle/>
          <a:p>
            <a:r>
              <a:rPr lang="fr-FR" sz="1200" dirty="0"/>
              <a:t>9</a:t>
            </a:r>
          </a:p>
        </p:txBody>
      </p:sp>
      <p:sp>
        <p:nvSpPr>
          <p:cNvPr id="141" name="ZoneTexte 140">
            <a:extLst>
              <a:ext uri="{FF2B5EF4-FFF2-40B4-BE49-F238E27FC236}">
                <a16:creationId xmlns:a16="http://schemas.microsoft.com/office/drawing/2014/main" id="{891BAE62-D551-49F2-A30E-86A08AB5770C}"/>
              </a:ext>
            </a:extLst>
          </p:cNvPr>
          <p:cNvSpPr txBox="1"/>
          <p:nvPr/>
        </p:nvSpPr>
        <p:spPr>
          <a:xfrm>
            <a:off x="7557091" y="3681650"/>
            <a:ext cx="319838" cy="276999"/>
          </a:xfrm>
          <a:prstGeom prst="rect">
            <a:avLst/>
          </a:prstGeom>
          <a:noFill/>
        </p:spPr>
        <p:txBody>
          <a:bodyPr wrap="square" rtlCol="0">
            <a:spAutoFit/>
          </a:bodyPr>
          <a:lstStyle/>
          <a:p>
            <a:r>
              <a:rPr lang="fr-FR" sz="1200" dirty="0"/>
              <a:t>9</a:t>
            </a:r>
          </a:p>
        </p:txBody>
      </p:sp>
      <p:sp>
        <p:nvSpPr>
          <p:cNvPr id="142" name="ZoneTexte 141">
            <a:extLst>
              <a:ext uri="{FF2B5EF4-FFF2-40B4-BE49-F238E27FC236}">
                <a16:creationId xmlns:a16="http://schemas.microsoft.com/office/drawing/2014/main" id="{C251082F-F1E7-4BC9-BEEB-D468183930B9}"/>
              </a:ext>
            </a:extLst>
          </p:cNvPr>
          <p:cNvSpPr txBox="1"/>
          <p:nvPr/>
        </p:nvSpPr>
        <p:spPr>
          <a:xfrm>
            <a:off x="68066" y="4325570"/>
            <a:ext cx="1021403" cy="1200329"/>
          </a:xfrm>
          <a:prstGeom prst="rect">
            <a:avLst/>
          </a:prstGeom>
          <a:noFill/>
          <a:ln>
            <a:solidFill>
              <a:srgbClr val="FF0000"/>
            </a:solidFill>
          </a:ln>
        </p:spPr>
        <p:txBody>
          <a:bodyPr wrap="square" rtlCol="0">
            <a:spAutoFit/>
          </a:bodyPr>
          <a:lstStyle/>
          <a:p>
            <a:pPr algn="ctr"/>
            <a:r>
              <a:rPr lang="fr-FR" sz="1200" dirty="0"/>
              <a:t>Écrou borgne en acier inox 304 monté sur axe roue de vélo. </a:t>
            </a:r>
            <a:r>
              <a:rPr lang="fr-FR" sz="1200" b="1" dirty="0">
                <a:solidFill>
                  <a:srgbClr val="FF0000"/>
                </a:solidFill>
              </a:rPr>
              <a:t>Quantité 4</a:t>
            </a:r>
          </a:p>
        </p:txBody>
      </p:sp>
      <p:sp>
        <p:nvSpPr>
          <p:cNvPr id="148" name="Rectangle 147">
            <a:extLst>
              <a:ext uri="{FF2B5EF4-FFF2-40B4-BE49-F238E27FC236}">
                <a16:creationId xmlns:a16="http://schemas.microsoft.com/office/drawing/2014/main" id="{D0850DDC-55B7-47ED-A477-9AEB404597A9}"/>
              </a:ext>
            </a:extLst>
          </p:cNvPr>
          <p:cNvSpPr/>
          <p:nvPr/>
        </p:nvSpPr>
        <p:spPr>
          <a:xfrm>
            <a:off x="11485792" y="2266756"/>
            <a:ext cx="108000" cy="1260000"/>
          </a:xfrm>
          <a:prstGeom prst="rect">
            <a:avLst/>
          </a:prstGeom>
          <a:solidFill>
            <a:schemeClr val="accent4">
              <a:alpha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9" name="Rectangle 148">
            <a:extLst>
              <a:ext uri="{FF2B5EF4-FFF2-40B4-BE49-F238E27FC236}">
                <a16:creationId xmlns:a16="http://schemas.microsoft.com/office/drawing/2014/main" id="{0F489B28-C99E-46EF-B184-07E635EACCA1}"/>
              </a:ext>
            </a:extLst>
          </p:cNvPr>
          <p:cNvSpPr/>
          <p:nvPr/>
        </p:nvSpPr>
        <p:spPr>
          <a:xfrm>
            <a:off x="11485792" y="2536452"/>
            <a:ext cx="108000" cy="68400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0" name="ZoneTexte 149">
            <a:extLst>
              <a:ext uri="{FF2B5EF4-FFF2-40B4-BE49-F238E27FC236}">
                <a16:creationId xmlns:a16="http://schemas.microsoft.com/office/drawing/2014/main" id="{AE3F13FA-205E-417B-8528-67EAFBCD688B}"/>
              </a:ext>
            </a:extLst>
          </p:cNvPr>
          <p:cNvSpPr txBox="1"/>
          <p:nvPr/>
        </p:nvSpPr>
        <p:spPr>
          <a:xfrm>
            <a:off x="2522762" y="1391436"/>
            <a:ext cx="2487770" cy="276999"/>
          </a:xfrm>
          <a:prstGeom prst="rect">
            <a:avLst/>
          </a:prstGeom>
          <a:noFill/>
        </p:spPr>
        <p:txBody>
          <a:bodyPr wrap="square" rtlCol="0">
            <a:spAutoFit/>
          </a:bodyPr>
          <a:lstStyle/>
          <a:p>
            <a:r>
              <a:rPr lang="fr-FR" sz="1200" dirty="0"/>
              <a:t>Rondelle plate en acier Ø35-Ø19-e=3</a:t>
            </a:r>
          </a:p>
        </p:txBody>
      </p:sp>
    </p:spTree>
    <p:extLst>
      <p:ext uri="{BB962C8B-B14F-4D97-AF65-F5344CB8AC3E}">
        <p14:creationId xmlns:p14="http://schemas.microsoft.com/office/powerpoint/2010/main" val="943179536"/>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2096</TotalTime>
  <Words>919</Words>
  <Application>Microsoft Office PowerPoint</Application>
  <PresentationFormat>Grand écran</PresentationFormat>
  <Paragraphs>69</Paragraphs>
  <Slides>4</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4</vt:i4>
      </vt:variant>
    </vt:vector>
  </HeadingPairs>
  <TitlesOfParts>
    <vt:vector size="8" baseType="lpstr">
      <vt:lpstr>Arial</vt:lpstr>
      <vt:lpstr>Calibri</vt:lpstr>
      <vt:lpstr>Calibri Light</vt:lpstr>
      <vt:lpstr>Thème Office</vt:lpstr>
      <vt:lpstr>ADAPTATION D’UN HOME TRAINER POUR RECEVOIR DES VELOS AVEC TRANSMISSION DANS LE MOYEU ET ROUE ARRIERE FIXEE AVEC ECROUS BORGNES CONIQUES</vt:lpstr>
      <vt:lpstr>ADAPTATION D’UN HOME TRAINER POUR RECEVOIR DES VELOS AVEC TRANSMISSION DANS LE MOYEU ET ROUE ARRIERE FIXEE AVEC ECROUS BORGNES CONIQUES</vt:lpstr>
      <vt:lpstr>ADAPTATION D’UN HOME TRAINER POUR RECEVOIR DES VELOS AVEC TRANSMISSION DANS LE MOYEU ET ROUE ARRIERE FIXEE AVEC ECROUS BORGNES CONIQUES</vt:lpstr>
      <vt:lpstr>ADAPTATION D’UN HOME TRAINER POUR RECEVOIR DES VELOS AVEC TRANSMISSION DANS LE MOYEU ET ROUE ARRIERE FIXEE AVEC ECROUS BORGNES CONIQUES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ADAPTATION D’UN HOME TRAINER POUR RECEVOIR DES VELOS AVEC TRANSMISSION DANS LE MOYEU ET ROUE ARRIERE FIXEE AVEC ECROUS BORGNES CONIQUES</dc:title>
  <dc:creator>Richard</dc:creator>
  <cp:lastModifiedBy>Richard</cp:lastModifiedBy>
  <cp:revision>94</cp:revision>
  <cp:lastPrinted>2020-11-23T10:59:16Z</cp:lastPrinted>
  <dcterms:created xsi:type="dcterms:W3CDTF">2020-11-21T13:16:52Z</dcterms:created>
  <dcterms:modified xsi:type="dcterms:W3CDTF">2020-11-23T22:55:09Z</dcterms:modified>
</cp:coreProperties>
</file>