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4235EB-4566-49AC-8C76-D789F299C977}" type="datetimeFigureOut">
              <a:rPr lang="fr-FR" smtClean="0"/>
              <a:t>12/11/2019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BB506D-2046-4234-9A2D-9A41B1C0105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6455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Cette bague, fixée sur le tangon est destinée à comprimer un joint qui</a:t>
            </a:r>
            <a:r>
              <a:rPr lang="fr-FR" baseline="0" dirty="0" smtClean="0"/>
              <a:t> assurera l’</a:t>
            </a:r>
            <a:r>
              <a:rPr lang="fr-FR" dirty="0" smtClean="0"/>
              <a:t>étanchéité en position </a:t>
            </a:r>
            <a:r>
              <a:rPr lang="fr-FR" smtClean="0"/>
              <a:t>replée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BB506D-2046-4234-9A2D-9A41B1C01051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3150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2DFE5-F7ED-4B28-8E96-9C52B5773BC0}" type="datetimeFigureOut">
              <a:rPr lang="fr-FR" smtClean="0"/>
              <a:pPr/>
              <a:t>12/11/2019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6FDF-DFEE-4B4F-8A92-D5E777F3EF2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2DFE5-F7ED-4B28-8E96-9C52B5773BC0}" type="datetimeFigureOut">
              <a:rPr lang="fr-FR" smtClean="0"/>
              <a:pPr/>
              <a:t>12/11/2019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6FDF-DFEE-4B4F-8A92-D5E777F3EF2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2DFE5-F7ED-4B28-8E96-9C52B5773BC0}" type="datetimeFigureOut">
              <a:rPr lang="fr-FR" smtClean="0"/>
              <a:pPr/>
              <a:t>12/11/2019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6FDF-DFEE-4B4F-8A92-D5E777F3EF2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2DFE5-F7ED-4B28-8E96-9C52B5773BC0}" type="datetimeFigureOut">
              <a:rPr lang="fr-FR" smtClean="0"/>
              <a:pPr/>
              <a:t>12/11/2019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6FDF-DFEE-4B4F-8A92-D5E777F3EF2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2DFE5-F7ED-4B28-8E96-9C52B5773BC0}" type="datetimeFigureOut">
              <a:rPr lang="fr-FR" smtClean="0"/>
              <a:pPr/>
              <a:t>12/11/2019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6FDF-DFEE-4B4F-8A92-D5E777F3EF2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2DFE5-F7ED-4B28-8E96-9C52B5773BC0}" type="datetimeFigureOut">
              <a:rPr lang="fr-FR" smtClean="0"/>
              <a:pPr/>
              <a:t>12/11/2019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6FDF-DFEE-4B4F-8A92-D5E777F3EF2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2DFE5-F7ED-4B28-8E96-9C52B5773BC0}" type="datetimeFigureOut">
              <a:rPr lang="fr-FR" smtClean="0"/>
              <a:pPr/>
              <a:t>12/11/2019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6FDF-DFEE-4B4F-8A92-D5E777F3EF2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2DFE5-F7ED-4B28-8E96-9C52B5773BC0}" type="datetimeFigureOut">
              <a:rPr lang="fr-FR" smtClean="0"/>
              <a:pPr/>
              <a:t>12/11/2019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6FDF-DFEE-4B4F-8A92-D5E777F3EF2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2DFE5-F7ED-4B28-8E96-9C52B5773BC0}" type="datetimeFigureOut">
              <a:rPr lang="fr-FR" smtClean="0"/>
              <a:pPr/>
              <a:t>12/11/2019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6FDF-DFEE-4B4F-8A92-D5E777F3EF2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2DFE5-F7ED-4B28-8E96-9C52B5773BC0}" type="datetimeFigureOut">
              <a:rPr lang="fr-FR" smtClean="0"/>
              <a:pPr/>
              <a:t>12/11/2019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6FDF-DFEE-4B4F-8A92-D5E777F3EF2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2DFE5-F7ED-4B28-8E96-9C52B5773BC0}" type="datetimeFigureOut">
              <a:rPr lang="fr-FR" smtClean="0"/>
              <a:pPr/>
              <a:t>12/11/2019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F6FDF-DFEE-4B4F-8A92-D5E777F3EF2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2DFE5-F7ED-4B28-8E96-9C52B5773BC0}" type="datetimeFigureOut">
              <a:rPr lang="fr-FR" smtClean="0"/>
              <a:pPr/>
              <a:t>12/11/2019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F6FDF-DFEE-4B4F-8A92-D5E777F3EF2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7784" y="1628800"/>
            <a:ext cx="3881170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ZoneTexte 4"/>
          <p:cNvSpPr txBox="1"/>
          <p:nvPr/>
        </p:nvSpPr>
        <p:spPr>
          <a:xfrm>
            <a:off x="6072198" y="6357958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Ancienne bague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85720" y="214290"/>
            <a:ext cx="8643998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Groupe International de Croisière</a:t>
            </a:r>
          </a:p>
          <a:p>
            <a:r>
              <a:rPr lang="fr-FR" dirty="0" smtClean="0"/>
              <a:t>Bateau </a:t>
            </a:r>
            <a:r>
              <a:rPr lang="fr-FR" dirty="0" err="1" smtClean="0"/>
              <a:t>Boavista</a:t>
            </a:r>
            <a:r>
              <a:rPr lang="fr-FR" dirty="0" smtClean="0"/>
              <a:t> Dufour 445 GL</a:t>
            </a:r>
          </a:p>
          <a:p>
            <a:endParaRPr lang="fr-FR" dirty="0" smtClean="0"/>
          </a:p>
          <a:p>
            <a:r>
              <a:rPr lang="fr-FR" dirty="0" smtClean="0"/>
              <a:t>Confection d’une bague en téflon pour remplacer celle existante cassée.</a:t>
            </a:r>
          </a:p>
          <a:p>
            <a:r>
              <a:rPr lang="fr-FR" dirty="0" smtClean="0"/>
              <a:t>Voir en photo la bague noire en page précédente.</a:t>
            </a:r>
          </a:p>
          <a:p>
            <a:endParaRPr lang="fr-FR" dirty="0"/>
          </a:p>
          <a:p>
            <a:r>
              <a:rPr lang="fr-FR" dirty="0" smtClean="0"/>
              <a:t>Caractéristiques attendues de la nouvelle bague :</a:t>
            </a:r>
          </a:p>
          <a:p>
            <a:endParaRPr lang="fr-FR" dirty="0"/>
          </a:p>
          <a:p>
            <a:pPr>
              <a:buFontTx/>
              <a:buChar char="-"/>
            </a:pPr>
            <a:r>
              <a:rPr lang="fr-FR" dirty="0" smtClean="0"/>
              <a:t> En téflon afin d’absorber les chocs lors de la rentrée du bout dans le fourreau de coque</a:t>
            </a:r>
          </a:p>
          <a:p>
            <a:pPr>
              <a:buFontTx/>
              <a:buChar char="-"/>
            </a:pPr>
            <a:r>
              <a:rPr lang="fr-FR" dirty="0"/>
              <a:t> </a:t>
            </a:r>
            <a:r>
              <a:rPr lang="fr-FR" dirty="0" smtClean="0"/>
              <a:t>longueur de 60 mm</a:t>
            </a:r>
          </a:p>
          <a:p>
            <a:pPr>
              <a:buFontTx/>
              <a:buChar char="-"/>
            </a:pPr>
            <a:r>
              <a:rPr lang="fr-FR" dirty="0"/>
              <a:t> </a:t>
            </a:r>
            <a:r>
              <a:rPr lang="fr-FR" dirty="0" smtClean="0"/>
              <a:t>diamètre intérieur de 102 mm </a:t>
            </a:r>
          </a:p>
          <a:p>
            <a:pPr>
              <a:buFontTx/>
              <a:buChar char="-"/>
            </a:pPr>
            <a:r>
              <a:rPr lang="fr-FR" dirty="0" smtClean="0"/>
              <a:t> diamètre extérieur de 136 mm</a:t>
            </a:r>
          </a:p>
          <a:p>
            <a:r>
              <a:rPr lang="fr-FR" dirty="0" smtClean="0"/>
              <a:t> </a:t>
            </a:r>
          </a:p>
          <a:p>
            <a:pPr>
              <a:buFontTx/>
              <a:buChar char="-"/>
            </a:pPr>
            <a:r>
              <a:rPr lang="fr-FR" dirty="0"/>
              <a:t> </a:t>
            </a:r>
            <a:r>
              <a:rPr lang="fr-FR" dirty="0" smtClean="0"/>
              <a:t>La bague comportera un épaulement intérieur de diamètre 126 mm </a:t>
            </a:r>
          </a:p>
          <a:p>
            <a:r>
              <a:rPr lang="fr-FR" dirty="0" smtClean="0"/>
              <a:t>   sur 4 mm de profondeur, sur la face arrière afin de recouvrir l’embout du tube aluminium</a:t>
            </a:r>
          </a:p>
          <a:p>
            <a:r>
              <a:rPr lang="fr-FR" dirty="0" smtClean="0"/>
              <a:t>   fixe sur la coque</a:t>
            </a:r>
          </a:p>
          <a:p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 La bague comportera un pan de 10 mm à 30° en partie avant </a:t>
            </a:r>
          </a:p>
          <a:p>
            <a:r>
              <a:rPr lang="fr-FR" dirty="0"/>
              <a:t> </a:t>
            </a:r>
            <a:r>
              <a:rPr lang="fr-FR" dirty="0" smtClean="0"/>
              <a:t> (opposé de l’épaulement)  pour amortir un choc éventuel.</a:t>
            </a:r>
          </a:p>
          <a:p>
            <a:endParaRPr lang="fr-FR" dirty="0" smtClean="0"/>
          </a:p>
          <a:p>
            <a:pPr>
              <a:buFontTx/>
              <a:buChar char="-"/>
            </a:pPr>
            <a:r>
              <a:rPr lang="fr-FR" dirty="0" smtClean="0"/>
              <a:t>  La bague comportera 4 trous fraisés à 90° pour recevoir des vis à têtes fraisées </a:t>
            </a:r>
          </a:p>
          <a:p>
            <a:r>
              <a:rPr lang="fr-FR" dirty="0" smtClean="0"/>
              <a:t>   diamètre 5 INOX</a:t>
            </a:r>
          </a:p>
          <a:p>
            <a:pPr>
              <a:buFontTx/>
              <a:buChar char="-"/>
            </a:pP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 rot="5400000">
            <a:off x="750067" y="2107397"/>
            <a:ext cx="3357586" cy="2286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Ellipse 93"/>
          <p:cNvSpPr/>
          <p:nvPr/>
        </p:nvSpPr>
        <p:spPr>
          <a:xfrm>
            <a:off x="2214546" y="3000372"/>
            <a:ext cx="357190" cy="357190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rapèze 1"/>
          <p:cNvSpPr/>
          <p:nvPr/>
        </p:nvSpPr>
        <p:spPr>
          <a:xfrm rot="16200000">
            <a:off x="-535817" y="3107529"/>
            <a:ext cx="3357586" cy="285752"/>
          </a:xfrm>
          <a:prstGeom prst="trapezoid">
            <a:avLst>
              <a:gd name="adj" fmla="val 392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Ellipse 3"/>
          <p:cNvSpPr/>
          <p:nvPr/>
        </p:nvSpPr>
        <p:spPr>
          <a:xfrm>
            <a:off x="5072066" y="1571612"/>
            <a:ext cx="3357586" cy="33575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llipse 4"/>
          <p:cNvSpPr/>
          <p:nvPr/>
        </p:nvSpPr>
        <p:spPr>
          <a:xfrm>
            <a:off x="5143504" y="1643050"/>
            <a:ext cx="3214710" cy="321471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llipse 5"/>
          <p:cNvSpPr/>
          <p:nvPr/>
        </p:nvSpPr>
        <p:spPr>
          <a:xfrm>
            <a:off x="5286380" y="1785926"/>
            <a:ext cx="2928958" cy="292895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" name="Connecteur droit 7"/>
          <p:cNvCxnSpPr/>
          <p:nvPr/>
        </p:nvCxnSpPr>
        <p:spPr>
          <a:xfrm rot="10800000">
            <a:off x="1071538" y="1785926"/>
            <a:ext cx="2357456" cy="2"/>
          </a:xfrm>
          <a:prstGeom prst="line">
            <a:avLst/>
          </a:prstGeom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rot="10800000">
            <a:off x="1071538" y="4714884"/>
            <a:ext cx="2357456" cy="2"/>
          </a:xfrm>
          <a:prstGeom prst="line">
            <a:avLst/>
          </a:prstGeom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rot="5400000">
            <a:off x="1822431" y="3250405"/>
            <a:ext cx="3213916" cy="794"/>
          </a:xfrm>
          <a:prstGeom prst="line">
            <a:avLst/>
          </a:prstGeom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3430580" y="1643050"/>
            <a:ext cx="141288" cy="1588"/>
          </a:xfrm>
          <a:prstGeom prst="line">
            <a:avLst/>
          </a:prstGeom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3428992" y="4856172"/>
            <a:ext cx="142876" cy="1588"/>
          </a:xfrm>
          <a:prstGeom prst="line">
            <a:avLst/>
          </a:prstGeom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6000760" y="285728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Vue de droite</a:t>
            </a:r>
            <a:endParaRPr lang="fr-FR" b="1" dirty="0"/>
          </a:p>
        </p:txBody>
      </p:sp>
      <p:sp>
        <p:nvSpPr>
          <p:cNvPr id="26" name="ZoneTexte 25"/>
          <p:cNvSpPr txBox="1"/>
          <p:nvPr/>
        </p:nvSpPr>
        <p:spPr>
          <a:xfrm>
            <a:off x="1500166" y="357166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Vue de côté</a:t>
            </a:r>
            <a:endParaRPr lang="fr-FR" b="1" dirty="0"/>
          </a:p>
        </p:txBody>
      </p:sp>
      <p:cxnSp>
        <p:nvCxnSpPr>
          <p:cNvPr id="28" name="Connecteur droit 27"/>
          <p:cNvCxnSpPr/>
          <p:nvPr/>
        </p:nvCxnSpPr>
        <p:spPr>
          <a:xfrm>
            <a:off x="3571868" y="1571612"/>
            <a:ext cx="1143008" cy="158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3571868" y="4929198"/>
            <a:ext cx="1143008" cy="158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3571868" y="1643050"/>
            <a:ext cx="785818" cy="158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3571868" y="4857760"/>
            <a:ext cx="785818" cy="158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>
            <a:off x="3428992" y="1785926"/>
            <a:ext cx="642942" cy="158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>
            <a:off x="3428992" y="4714884"/>
            <a:ext cx="642942" cy="158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/>
          <p:nvPr/>
        </p:nvCxnSpPr>
        <p:spPr>
          <a:xfrm rot="5400000">
            <a:off x="2893207" y="3250405"/>
            <a:ext cx="3357586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/>
          <p:nvPr/>
        </p:nvCxnSpPr>
        <p:spPr>
          <a:xfrm rot="5400000">
            <a:off x="2607455" y="3250405"/>
            <a:ext cx="321471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 rot="5400000">
            <a:off x="2464579" y="3250405"/>
            <a:ext cx="2928958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46"/>
          <p:cNvCxnSpPr/>
          <p:nvPr/>
        </p:nvCxnSpPr>
        <p:spPr>
          <a:xfrm rot="16200000" flipH="1">
            <a:off x="2857490" y="5643576"/>
            <a:ext cx="1428759" cy="3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/>
          <p:nvPr/>
        </p:nvCxnSpPr>
        <p:spPr>
          <a:xfrm>
            <a:off x="1000100" y="6143644"/>
            <a:ext cx="2571768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ZoneTexte 50"/>
          <p:cNvSpPr txBox="1"/>
          <p:nvPr/>
        </p:nvSpPr>
        <p:spPr>
          <a:xfrm>
            <a:off x="2000232" y="5786454"/>
            <a:ext cx="10715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60</a:t>
            </a:r>
            <a:endParaRPr lang="fr-FR" sz="1400" dirty="0"/>
          </a:p>
        </p:txBody>
      </p:sp>
      <p:sp>
        <p:nvSpPr>
          <p:cNvPr id="52" name="ZoneTexte 51"/>
          <p:cNvSpPr txBox="1"/>
          <p:nvPr/>
        </p:nvSpPr>
        <p:spPr>
          <a:xfrm>
            <a:off x="6715140" y="6286520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Unité : millimètre</a:t>
            </a:r>
            <a:endParaRPr lang="fr-FR" dirty="0"/>
          </a:p>
        </p:txBody>
      </p:sp>
      <p:cxnSp>
        <p:nvCxnSpPr>
          <p:cNvPr id="53" name="Connecteur droit 52"/>
          <p:cNvCxnSpPr/>
          <p:nvPr/>
        </p:nvCxnSpPr>
        <p:spPr>
          <a:xfrm rot="16200000" flipH="1">
            <a:off x="285722" y="5500700"/>
            <a:ext cx="1428759" cy="3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ZoneTexte 53"/>
          <p:cNvSpPr txBox="1"/>
          <p:nvPr/>
        </p:nvSpPr>
        <p:spPr>
          <a:xfrm rot="16200000">
            <a:off x="3904353" y="2810765"/>
            <a:ext cx="10715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136</a:t>
            </a:r>
            <a:endParaRPr lang="fr-FR" sz="1400" dirty="0"/>
          </a:p>
        </p:txBody>
      </p:sp>
      <p:sp>
        <p:nvSpPr>
          <p:cNvPr id="55" name="ZoneTexte 54"/>
          <p:cNvSpPr txBox="1"/>
          <p:nvPr/>
        </p:nvSpPr>
        <p:spPr>
          <a:xfrm rot="16200000">
            <a:off x="3261410" y="2810765"/>
            <a:ext cx="10715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102</a:t>
            </a:r>
            <a:endParaRPr lang="fr-FR" sz="1400" dirty="0"/>
          </a:p>
        </p:txBody>
      </p:sp>
      <p:cxnSp>
        <p:nvCxnSpPr>
          <p:cNvPr id="56" name="Connecteur droit 55"/>
          <p:cNvCxnSpPr/>
          <p:nvPr/>
        </p:nvCxnSpPr>
        <p:spPr>
          <a:xfrm rot="5400000">
            <a:off x="861986" y="5362589"/>
            <a:ext cx="847733" cy="158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ZoneTexte 61"/>
          <p:cNvSpPr txBox="1"/>
          <p:nvPr/>
        </p:nvSpPr>
        <p:spPr>
          <a:xfrm>
            <a:off x="1357290" y="5335801"/>
            <a:ext cx="10715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10</a:t>
            </a:r>
            <a:endParaRPr lang="fr-FR" sz="1400" dirty="0"/>
          </a:p>
        </p:txBody>
      </p:sp>
      <p:cxnSp>
        <p:nvCxnSpPr>
          <p:cNvPr id="64" name="Connecteur droit avec flèche 63"/>
          <p:cNvCxnSpPr/>
          <p:nvPr/>
        </p:nvCxnSpPr>
        <p:spPr>
          <a:xfrm>
            <a:off x="1000100" y="5572140"/>
            <a:ext cx="285752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ZoneTexte 64"/>
          <p:cNvSpPr txBox="1"/>
          <p:nvPr/>
        </p:nvSpPr>
        <p:spPr>
          <a:xfrm rot="16200000">
            <a:off x="3547162" y="2810764"/>
            <a:ext cx="10715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126</a:t>
            </a:r>
            <a:endParaRPr lang="fr-FR" sz="1400" dirty="0"/>
          </a:p>
        </p:txBody>
      </p:sp>
      <p:sp>
        <p:nvSpPr>
          <p:cNvPr id="66" name="ZoneTexte 65"/>
          <p:cNvSpPr txBox="1"/>
          <p:nvPr/>
        </p:nvSpPr>
        <p:spPr>
          <a:xfrm>
            <a:off x="6357950" y="5072074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Passage du tube du bout diamètre 100 mm</a:t>
            </a:r>
            <a:endParaRPr lang="fr-FR" dirty="0"/>
          </a:p>
        </p:txBody>
      </p:sp>
      <p:sp>
        <p:nvSpPr>
          <p:cNvPr id="69" name="ZoneTexte 68"/>
          <p:cNvSpPr txBox="1"/>
          <p:nvPr/>
        </p:nvSpPr>
        <p:spPr>
          <a:xfrm>
            <a:off x="4214810" y="5429264"/>
            <a:ext cx="1714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Epaulement</a:t>
            </a:r>
          </a:p>
          <a:p>
            <a:pPr algn="ctr"/>
            <a:r>
              <a:rPr lang="fr-FR" dirty="0" smtClean="0"/>
              <a:t>intérieur</a:t>
            </a:r>
            <a:endParaRPr lang="fr-FR" dirty="0"/>
          </a:p>
        </p:txBody>
      </p:sp>
      <p:cxnSp>
        <p:nvCxnSpPr>
          <p:cNvPr id="72" name="Connecteur droit avec flèche 71"/>
          <p:cNvCxnSpPr/>
          <p:nvPr/>
        </p:nvCxnSpPr>
        <p:spPr>
          <a:xfrm rot="10800000">
            <a:off x="3643306" y="4786322"/>
            <a:ext cx="1071570" cy="714380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avec flèche 74"/>
          <p:cNvCxnSpPr>
            <a:endCxn id="6" idx="3"/>
          </p:cNvCxnSpPr>
          <p:nvPr/>
        </p:nvCxnSpPr>
        <p:spPr>
          <a:xfrm rot="5400000" flipH="1" flipV="1">
            <a:off x="4857744" y="4643148"/>
            <a:ext cx="1214771" cy="500373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avec flèche 78"/>
          <p:cNvCxnSpPr/>
          <p:nvPr/>
        </p:nvCxnSpPr>
        <p:spPr>
          <a:xfrm rot="16200000" flipV="1">
            <a:off x="6061584" y="3796807"/>
            <a:ext cx="1807183" cy="785817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80"/>
          <p:cNvCxnSpPr/>
          <p:nvPr/>
        </p:nvCxnSpPr>
        <p:spPr>
          <a:xfrm rot="5400000">
            <a:off x="3005919" y="5280833"/>
            <a:ext cx="847733" cy="158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ZoneTexte 83"/>
          <p:cNvSpPr txBox="1"/>
          <p:nvPr/>
        </p:nvSpPr>
        <p:spPr>
          <a:xfrm>
            <a:off x="3214678" y="5264363"/>
            <a:ext cx="10715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5</a:t>
            </a:r>
          </a:p>
        </p:txBody>
      </p:sp>
      <p:sp>
        <p:nvSpPr>
          <p:cNvPr id="86" name="ZoneTexte 85"/>
          <p:cNvSpPr txBox="1"/>
          <p:nvPr/>
        </p:nvSpPr>
        <p:spPr>
          <a:xfrm>
            <a:off x="142844" y="1071546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Pan à 30%</a:t>
            </a:r>
            <a:endParaRPr lang="fr-FR" dirty="0"/>
          </a:p>
        </p:txBody>
      </p:sp>
      <p:cxnSp>
        <p:nvCxnSpPr>
          <p:cNvPr id="89" name="Connecteur droit 88"/>
          <p:cNvCxnSpPr/>
          <p:nvPr/>
        </p:nvCxnSpPr>
        <p:spPr>
          <a:xfrm>
            <a:off x="3357554" y="5572140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cteur droit avec flèche 89"/>
          <p:cNvCxnSpPr/>
          <p:nvPr/>
        </p:nvCxnSpPr>
        <p:spPr>
          <a:xfrm>
            <a:off x="785787" y="1378531"/>
            <a:ext cx="285753" cy="193081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Ellipse 92"/>
          <p:cNvSpPr/>
          <p:nvPr/>
        </p:nvSpPr>
        <p:spPr>
          <a:xfrm>
            <a:off x="2285984" y="3071810"/>
            <a:ext cx="214314" cy="21431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96" name="Connecteur droit 95"/>
          <p:cNvCxnSpPr/>
          <p:nvPr/>
        </p:nvCxnSpPr>
        <p:spPr>
          <a:xfrm rot="5400000">
            <a:off x="2142711" y="1642653"/>
            <a:ext cx="285752" cy="794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cteur droit 98"/>
          <p:cNvCxnSpPr/>
          <p:nvPr/>
        </p:nvCxnSpPr>
        <p:spPr>
          <a:xfrm rot="5400000">
            <a:off x="2326465" y="1674007"/>
            <a:ext cx="214314" cy="9524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cteur droit 104"/>
          <p:cNvCxnSpPr/>
          <p:nvPr/>
        </p:nvCxnSpPr>
        <p:spPr>
          <a:xfrm rot="5400000">
            <a:off x="2357819" y="4857363"/>
            <a:ext cx="285752" cy="794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Connecteur droit 105"/>
          <p:cNvCxnSpPr/>
          <p:nvPr/>
        </p:nvCxnSpPr>
        <p:spPr>
          <a:xfrm rot="5400000">
            <a:off x="2214943" y="4857363"/>
            <a:ext cx="285752" cy="794"/>
          </a:xfrm>
          <a:prstGeom prst="line">
            <a:avLst/>
          </a:prstGeom>
          <a:ln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ZoneTexte 60"/>
          <p:cNvSpPr txBox="1"/>
          <p:nvPr/>
        </p:nvSpPr>
        <p:spPr>
          <a:xfrm>
            <a:off x="2214546" y="714356"/>
            <a:ext cx="25003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4 trous de 6 mm fraisés </a:t>
            </a:r>
          </a:p>
          <a:p>
            <a:pPr algn="ctr"/>
            <a:r>
              <a:rPr lang="fr-FR" dirty="0" smtClean="0"/>
              <a:t>pour vis de 5 mm</a:t>
            </a:r>
            <a:endParaRPr lang="fr-FR" dirty="0"/>
          </a:p>
        </p:txBody>
      </p:sp>
      <p:cxnSp>
        <p:nvCxnSpPr>
          <p:cNvPr id="63" name="Connecteur droit avec flèche 62"/>
          <p:cNvCxnSpPr/>
          <p:nvPr/>
        </p:nvCxnSpPr>
        <p:spPr>
          <a:xfrm rot="5400000">
            <a:off x="2071671" y="1785925"/>
            <a:ext cx="1571636" cy="714382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avec flèche 69"/>
          <p:cNvCxnSpPr/>
          <p:nvPr/>
        </p:nvCxnSpPr>
        <p:spPr>
          <a:xfrm rot="5400000">
            <a:off x="1142976" y="2643182"/>
            <a:ext cx="3357586" cy="785818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cteur droit avec flèche 73"/>
          <p:cNvCxnSpPr/>
          <p:nvPr/>
        </p:nvCxnSpPr>
        <p:spPr>
          <a:xfrm rot="10800000" flipV="1">
            <a:off x="2428860" y="1357298"/>
            <a:ext cx="785818" cy="357190"/>
          </a:xfrm>
          <a:prstGeom prst="straightConnector1">
            <a:avLst/>
          </a:prstGeom>
          <a:ln w="19050">
            <a:solidFill>
              <a:schemeClr val="accent3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ZoneTexte 77"/>
          <p:cNvSpPr txBox="1"/>
          <p:nvPr/>
        </p:nvSpPr>
        <p:spPr>
          <a:xfrm>
            <a:off x="1357290" y="6357958"/>
            <a:ext cx="5286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Bague d’arrêt de bout dehors sur Dufour 445 GL</a:t>
            </a:r>
            <a:endParaRPr lang="fr-F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80083" y="214290"/>
            <a:ext cx="3492511" cy="6286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06" y="142852"/>
            <a:ext cx="3622927" cy="642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ZoneTexte 3"/>
          <p:cNvSpPr txBox="1"/>
          <p:nvPr/>
        </p:nvSpPr>
        <p:spPr>
          <a:xfrm>
            <a:off x="428596" y="5270857"/>
            <a:ext cx="32861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FFFF00"/>
                </a:solidFill>
              </a:rPr>
              <a:t>Bout dehors pour établissement voile asymétrique. </a:t>
            </a:r>
          </a:p>
          <a:p>
            <a:pPr algn="ctr"/>
            <a:r>
              <a:rPr lang="fr-FR" sz="2000" b="1" dirty="0" smtClean="0">
                <a:solidFill>
                  <a:srgbClr val="FFFF00"/>
                </a:solidFill>
              </a:rPr>
              <a:t>Position repliée</a:t>
            </a:r>
            <a:endParaRPr lang="fr-FR" sz="2000" b="1" dirty="0">
              <a:solidFill>
                <a:srgbClr val="FFFF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715008" y="5214950"/>
            <a:ext cx="32861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FFFF00"/>
                </a:solidFill>
              </a:rPr>
              <a:t>Bout dehors pour établissement voile asymétrique. </a:t>
            </a:r>
          </a:p>
          <a:p>
            <a:pPr algn="ctr"/>
            <a:r>
              <a:rPr lang="fr-FR" sz="2000" b="1" dirty="0" smtClean="0">
                <a:solidFill>
                  <a:srgbClr val="FFFF00"/>
                </a:solidFill>
              </a:rPr>
              <a:t>Position dépliée</a:t>
            </a:r>
            <a:endParaRPr lang="fr-FR" sz="2000" b="1" dirty="0">
              <a:solidFill>
                <a:srgbClr val="FFFF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643306" y="357166"/>
            <a:ext cx="200026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Tube </a:t>
            </a:r>
          </a:p>
          <a:p>
            <a:pPr algn="ctr"/>
            <a:r>
              <a:rPr lang="fr-FR" b="1" dirty="0" smtClean="0"/>
              <a:t>Aluminium</a:t>
            </a:r>
          </a:p>
          <a:p>
            <a:pPr algn="ctr"/>
            <a:r>
              <a:rPr lang="fr-FR" b="1" dirty="0"/>
              <a:t>s</a:t>
            </a:r>
            <a:r>
              <a:rPr lang="fr-FR" b="1" dirty="0" smtClean="0"/>
              <a:t>upport</a:t>
            </a:r>
          </a:p>
          <a:p>
            <a:pPr algn="ctr"/>
            <a:r>
              <a:rPr lang="fr-FR" b="1" dirty="0" smtClean="0"/>
              <a:t>Diamètre extérieur 126mm</a:t>
            </a:r>
          </a:p>
          <a:p>
            <a:pPr algn="ctr"/>
            <a:r>
              <a:rPr lang="fr-FR" b="1" dirty="0" smtClean="0"/>
              <a:t> </a:t>
            </a:r>
          </a:p>
          <a:p>
            <a:pPr algn="ctr"/>
            <a:r>
              <a:rPr lang="fr-FR" b="1" dirty="0" smtClean="0"/>
              <a:t>Bout en aluminium diamètre 100 mm</a:t>
            </a:r>
          </a:p>
          <a:p>
            <a:pPr algn="ctr"/>
            <a:endParaRPr lang="fr-FR" b="1" dirty="0" smtClean="0"/>
          </a:p>
          <a:p>
            <a:pPr algn="ctr"/>
            <a:endParaRPr lang="fr-FR" b="1" dirty="0"/>
          </a:p>
          <a:p>
            <a:pPr algn="ctr"/>
            <a:r>
              <a:rPr lang="fr-FR" b="1" dirty="0" smtClean="0"/>
              <a:t>Joint torique caoutchouc</a:t>
            </a:r>
          </a:p>
          <a:p>
            <a:pPr algn="ctr"/>
            <a:endParaRPr lang="fr-FR" b="1" dirty="0"/>
          </a:p>
          <a:p>
            <a:pPr algn="ctr"/>
            <a:endParaRPr lang="fr-FR" b="1" dirty="0" smtClean="0"/>
          </a:p>
          <a:p>
            <a:pPr algn="ctr"/>
            <a:endParaRPr lang="fr-FR" b="1" dirty="0"/>
          </a:p>
          <a:p>
            <a:pPr algn="ctr"/>
            <a:r>
              <a:rPr lang="fr-FR" b="1" dirty="0" smtClean="0"/>
              <a:t>Bague d’arrêt</a:t>
            </a:r>
          </a:p>
          <a:p>
            <a:pPr algn="ctr"/>
            <a:r>
              <a:rPr lang="fr-FR" b="1" dirty="0" smtClean="0"/>
              <a:t>actuelle vissée </a:t>
            </a:r>
          </a:p>
          <a:p>
            <a:pPr algn="ctr"/>
            <a:r>
              <a:rPr lang="fr-FR" b="1" dirty="0" smtClean="0"/>
              <a:t>sur  le bout dehors</a:t>
            </a:r>
            <a:endParaRPr lang="fr-FR" b="1" dirty="0"/>
          </a:p>
        </p:txBody>
      </p:sp>
      <p:cxnSp>
        <p:nvCxnSpPr>
          <p:cNvPr id="8" name="Connecteur droit avec flèche 7"/>
          <p:cNvCxnSpPr/>
          <p:nvPr/>
        </p:nvCxnSpPr>
        <p:spPr>
          <a:xfrm flipV="1">
            <a:off x="4572000" y="3571876"/>
            <a:ext cx="2571768" cy="928694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>
            <a:off x="5286380" y="2285992"/>
            <a:ext cx="1938350" cy="223838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V="1">
            <a:off x="5286380" y="3357562"/>
            <a:ext cx="1714512" cy="142876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 rot="16200000" flipV="1">
            <a:off x="2536017" y="2464587"/>
            <a:ext cx="2071702" cy="2000264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 rot="10800000" flipV="1">
            <a:off x="2214546" y="1071546"/>
            <a:ext cx="1857388" cy="857256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3714744" y="6143644"/>
            <a:ext cx="1785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FF0000"/>
                </a:solidFill>
              </a:rPr>
              <a:t> Dufour 445 GL</a:t>
            </a:r>
            <a:endParaRPr lang="fr-FR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940</TotalTime>
  <Words>272</Words>
  <Application>Microsoft Office PowerPoint</Application>
  <PresentationFormat>Affichage à l'écran (4:3)</PresentationFormat>
  <Paragraphs>61</Paragraphs>
  <Slides>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serge</dc:creator>
  <cp:lastModifiedBy>Patrick LE YEUC'H</cp:lastModifiedBy>
  <cp:revision>47</cp:revision>
  <dcterms:created xsi:type="dcterms:W3CDTF">2019-11-01T10:44:35Z</dcterms:created>
  <dcterms:modified xsi:type="dcterms:W3CDTF">2019-11-12T09:38:31Z</dcterms:modified>
</cp:coreProperties>
</file>